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300" r:id="rId2"/>
    <p:sldId id="279" r:id="rId3"/>
    <p:sldId id="280" r:id="rId4"/>
    <p:sldId id="281" r:id="rId5"/>
    <p:sldId id="282" r:id="rId6"/>
    <p:sldId id="283" r:id="rId7"/>
    <p:sldId id="284" r:id="rId8"/>
    <p:sldId id="285" r:id="rId9"/>
    <p:sldId id="286" r:id="rId10"/>
    <p:sldId id="257" r:id="rId11"/>
    <p:sldId id="258" r:id="rId12"/>
    <p:sldId id="259" r:id="rId13"/>
    <p:sldId id="277" r:id="rId14"/>
    <p:sldId id="260" r:id="rId15"/>
    <p:sldId id="261" r:id="rId16"/>
    <p:sldId id="262" r:id="rId17"/>
    <p:sldId id="263" r:id="rId18"/>
    <p:sldId id="264" r:id="rId19"/>
    <p:sldId id="265" r:id="rId20"/>
    <p:sldId id="266" r:id="rId21"/>
    <p:sldId id="267" r:id="rId22"/>
    <p:sldId id="291" r:id="rId23"/>
    <p:sldId id="292" r:id="rId24"/>
    <p:sldId id="293" r:id="rId25"/>
    <p:sldId id="294" r:id="rId26"/>
    <p:sldId id="295" r:id="rId27"/>
    <p:sldId id="296" r:id="rId28"/>
    <p:sldId id="273" r:id="rId29"/>
    <p:sldId id="298" r:id="rId30"/>
    <p:sldId id="287" r:id="rId31"/>
    <p:sldId id="288" r:id="rId32"/>
    <p:sldId id="289" r:id="rId33"/>
    <p:sldId id="274" r:id="rId34"/>
    <p:sldId id="275" r:id="rId35"/>
    <p:sldId id="276" r:id="rId36"/>
    <p:sldId id="297" r:id="rId37"/>
    <p:sldId id="299"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79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8E458FA-7CEA-42EE-9421-5D0E05F19A97}" type="datetimeFigureOut">
              <a:rPr lang="en-US" smtClean="0"/>
              <a:pPr/>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7E57E-3DE9-41F5-B922-F6E5124276D3}" type="slidenum">
              <a:rPr lang="en-US" smtClean="0"/>
              <a:pPr/>
              <a:t>‹#›</a:t>
            </a:fld>
            <a:endParaRPr lang="en-US"/>
          </a:p>
        </p:txBody>
      </p:sp>
    </p:spTree>
  </p:cSld>
  <p:clrMapOvr>
    <a:masterClrMapping/>
  </p:clrMapOvr>
  <p:transition spd="slow">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8E458FA-7CEA-42EE-9421-5D0E05F19A97}" type="datetimeFigureOut">
              <a:rPr lang="en-US" smtClean="0"/>
              <a:pPr/>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7E57E-3DE9-41F5-B922-F6E5124276D3}" type="slidenum">
              <a:rPr lang="en-US" smtClean="0"/>
              <a:pPr/>
              <a:t>‹#›</a:t>
            </a:fld>
            <a:endParaRPr lang="en-US"/>
          </a:p>
        </p:txBody>
      </p:sp>
    </p:spTree>
  </p:cSld>
  <p:clrMapOvr>
    <a:masterClrMapping/>
  </p:clrMapOvr>
  <p:transition spd="slow">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8E458FA-7CEA-42EE-9421-5D0E05F19A97}" type="datetimeFigureOut">
              <a:rPr lang="en-US" smtClean="0"/>
              <a:pPr/>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7E57E-3DE9-41F5-B922-F6E5124276D3}" type="slidenum">
              <a:rPr lang="en-US" smtClean="0"/>
              <a:pPr/>
              <a:t>‹#›</a:t>
            </a:fld>
            <a:endParaRPr lang="en-US"/>
          </a:p>
        </p:txBody>
      </p:sp>
    </p:spTree>
  </p:cSld>
  <p:clrMapOvr>
    <a:masterClrMapping/>
  </p:clrMapOvr>
  <p:transition spd="slow">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8E458FA-7CEA-42EE-9421-5D0E05F19A97}" type="datetimeFigureOut">
              <a:rPr lang="en-US" smtClean="0"/>
              <a:pPr/>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7E57E-3DE9-41F5-B922-F6E5124276D3}" type="slidenum">
              <a:rPr lang="en-US" smtClean="0"/>
              <a:pPr/>
              <a:t>‹#›</a:t>
            </a:fld>
            <a:endParaRPr lang="en-US"/>
          </a:p>
        </p:txBody>
      </p:sp>
    </p:spTree>
  </p:cSld>
  <p:clrMapOvr>
    <a:masterClrMapping/>
  </p:clrMapOvr>
  <p:transition spd="slow">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E458FA-7CEA-42EE-9421-5D0E05F19A97}" type="datetimeFigureOut">
              <a:rPr lang="en-US" smtClean="0"/>
              <a:pPr/>
              <a:t>12/30/2019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7E57E-3DE9-41F5-B922-F6E5124276D3}" type="slidenum">
              <a:rPr lang="en-US" smtClean="0"/>
              <a:pPr/>
              <a:t>‹#›</a:t>
            </a:fld>
            <a:endParaRPr lang="en-US"/>
          </a:p>
        </p:txBody>
      </p:sp>
    </p:spTree>
  </p:cSld>
  <p:clrMapOvr>
    <a:masterClrMapping/>
  </p:clrMapOvr>
  <p:transition spd="slow">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8E458FA-7CEA-42EE-9421-5D0E05F19A97}" type="datetimeFigureOut">
              <a:rPr lang="en-US" smtClean="0"/>
              <a:pPr/>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87E57E-3DE9-41F5-B922-F6E5124276D3}" type="slidenum">
              <a:rPr lang="en-US" smtClean="0"/>
              <a:pPr/>
              <a:t>‹#›</a:t>
            </a:fld>
            <a:endParaRPr lang="en-US"/>
          </a:p>
        </p:txBody>
      </p:sp>
    </p:spTree>
  </p:cSld>
  <p:clrMapOvr>
    <a:masterClrMapping/>
  </p:clrMapOvr>
  <p:transition spd="slow">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8E458FA-7CEA-42EE-9421-5D0E05F19A97}" type="datetimeFigureOut">
              <a:rPr lang="en-US" smtClean="0"/>
              <a:pPr/>
              <a:t>12/30/2019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87E57E-3DE9-41F5-B922-F6E5124276D3}" type="slidenum">
              <a:rPr lang="en-US" smtClean="0"/>
              <a:pPr/>
              <a:t>‹#›</a:t>
            </a:fld>
            <a:endParaRPr lang="en-US"/>
          </a:p>
        </p:txBody>
      </p:sp>
    </p:spTree>
  </p:cSld>
  <p:clrMapOvr>
    <a:masterClrMapping/>
  </p:clrMapOvr>
  <p:transition spd="slow">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8E458FA-7CEA-42EE-9421-5D0E05F19A97}" type="datetimeFigureOut">
              <a:rPr lang="en-US" smtClean="0"/>
              <a:pPr/>
              <a:t>12/30/2019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87E57E-3DE9-41F5-B922-F6E5124276D3}" type="slidenum">
              <a:rPr lang="en-US" smtClean="0"/>
              <a:pPr/>
              <a:t>‹#›</a:t>
            </a:fld>
            <a:endParaRPr lang="en-US"/>
          </a:p>
        </p:txBody>
      </p:sp>
    </p:spTree>
  </p:cSld>
  <p:clrMapOvr>
    <a:masterClrMapping/>
  </p:clrMapOvr>
  <p:transition spd="slow">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E458FA-7CEA-42EE-9421-5D0E05F19A97}" type="datetimeFigureOut">
              <a:rPr lang="en-US" smtClean="0"/>
              <a:pPr/>
              <a:t>12/30/2019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87E57E-3DE9-41F5-B922-F6E5124276D3}" type="slidenum">
              <a:rPr lang="en-US" smtClean="0"/>
              <a:pPr/>
              <a:t>‹#›</a:t>
            </a:fld>
            <a:endParaRPr lang="en-US"/>
          </a:p>
        </p:txBody>
      </p:sp>
    </p:spTree>
  </p:cSld>
  <p:clrMapOvr>
    <a:masterClrMapping/>
  </p:clrMapOvr>
  <p:transition spd="slow">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E458FA-7CEA-42EE-9421-5D0E05F19A97}" type="datetimeFigureOut">
              <a:rPr lang="en-US" smtClean="0"/>
              <a:pPr/>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87E57E-3DE9-41F5-B922-F6E5124276D3}" type="slidenum">
              <a:rPr lang="en-US" smtClean="0"/>
              <a:pPr/>
              <a:t>‹#›</a:t>
            </a:fld>
            <a:endParaRPr lang="en-US"/>
          </a:p>
        </p:txBody>
      </p:sp>
    </p:spTree>
  </p:cSld>
  <p:clrMapOvr>
    <a:masterClrMapping/>
  </p:clrMapOvr>
  <p:transition spd="slow">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E458FA-7CEA-42EE-9421-5D0E05F19A97}" type="datetimeFigureOut">
              <a:rPr lang="en-US" smtClean="0"/>
              <a:pPr/>
              <a:t>12/30/2019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87E57E-3DE9-41F5-B922-F6E5124276D3}" type="slidenum">
              <a:rPr lang="en-US" smtClean="0"/>
              <a:pPr/>
              <a:t>‹#›</a:t>
            </a:fld>
            <a:endParaRPr lang="en-US"/>
          </a:p>
        </p:txBody>
      </p:sp>
    </p:spTree>
  </p:cSld>
  <p:clrMapOvr>
    <a:masterClrMapping/>
  </p:clrMapOvr>
  <p:transition spd="slow">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000"/>
            <a:lum/>
          </a:blip>
          <a:srcRect/>
          <a:stretch>
            <a:fillRect t="-52000" b="-5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E458FA-7CEA-42EE-9421-5D0E05F19A97}" type="datetimeFigureOut">
              <a:rPr lang="en-US" smtClean="0"/>
              <a:pPr/>
              <a:t>12/30/2019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87E57E-3DE9-41F5-B922-F6E5124276D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fade thruBlk="1"/>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46038"/>
          </a:xfrm>
        </p:spPr>
        <p:txBody>
          <a:bodyPr>
            <a:noAutofit/>
          </a:bodyPr>
          <a:lstStyle/>
          <a:p>
            <a:r>
              <a:rPr lang="en-US" sz="2800" b="1" dirty="0">
                <a:solidFill>
                  <a:srgbClr val="002060"/>
                </a:solidFill>
                <a:latin typeface="Algerian" pitchFamily="82" charset="0"/>
              </a:rPr>
              <a:t>THE CONCORDANCE REPERTORY OF THE CHARACTERISTIC SYMPTOMS OF OUR MATERIA MEDICA </a:t>
            </a:r>
            <a:br>
              <a:rPr lang="en-US" sz="2800" b="1" dirty="0">
                <a:solidFill>
                  <a:srgbClr val="002060"/>
                </a:solidFill>
                <a:latin typeface="Algerian" pitchFamily="82" charset="0"/>
              </a:rPr>
            </a:br>
            <a:r>
              <a:rPr lang="en-US" sz="2800" b="1" dirty="0">
                <a:solidFill>
                  <a:srgbClr val="002060"/>
                </a:solidFill>
                <a:latin typeface="Algerian" pitchFamily="82" charset="0"/>
              </a:rPr>
              <a:t/>
            </a:r>
            <a:br>
              <a:rPr lang="en-US" sz="2800" b="1" dirty="0">
                <a:solidFill>
                  <a:srgbClr val="002060"/>
                </a:solidFill>
                <a:latin typeface="Algerian" pitchFamily="82" charset="0"/>
              </a:rPr>
            </a:br>
            <a:r>
              <a:rPr lang="en-US" sz="2800" b="1" dirty="0">
                <a:solidFill>
                  <a:srgbClr val="002060"/>
                </a:solidFill>
                <a:latin typeface="Algerian" pitchFamily="82" charset="0"/>
              </a:rPr>
              <a:t>William. D. Gentry</a:t>
            </a:r>
            <a:endParaRPr lang="en-IN" sz="2800" dirty="0"/>
          </a:p>
        </p:txBody>
      </p:sp>
      <p:sp>
        <p:nvSpPr>
          <p:cNvPr id="3" name="Content Placeholder 2"/>
          <p:cNvSpPr>
            <a:spLocks noGrp="1"/>
          </p:cNvSpPr>
          <p:nvPr>
            <p:ph idx="1"/>
          </p:nvPr>
        </p:nvSpPr>
        <p:spPr>
          <a:xfrm>
            <a:off x="457200" y="4953000"/>
            <a:ext cx="8229600" cy="1524000"/>
          </a:xfrm>
        </p:spPr>
        <p:txBody>
          <a:bodyPr>
            <a:normAutofit/>
          </a:bodyPr>
          <a:lstStyle/>
          <a:p>
            <a:pPr marL="0" indent="0" algn="r">
              <a:buNone/>
            </a:pPr>
            <a:r>
              <a:rPr lang="en-US" sz="2000" b="1" smtClean="0"/>
              <a:t>DR</a:t>
            </a:r>
            <a:r>
              <a:rPr lang="en-US" sz="2000" b="1" smtClean="0"/>
              <a:t>. SUJA.S.P</a:t>
            </a:r>
            <a:r>
              <a:rPr lang="en-US" sz="2000" b="1" dirty="0" smtClean="0"/>
              <a:t>, M.D (</a:t>
            </a:r>
            <a:r>
              <a:rPr lang="en-US" sz="2000" b="1" dirty="0" err="1" smtClean="0"/>
              <a:t>Hom</a:t>
            </a:r>
            <a:r>
              <a:rPr lang="en-US" sz="2000" b="1" dirty="0" smtClean="0"/>
              <a:t>)</a:t>
            </a:r>
          </a:p>
          <a:p>
            <a:pPr marL="0" indent="0" algn="r">
              <a:buNone/>
            </a:pPr>
            <a:r>
              <a:rPr lang="en-US" sz="2000" dirty="0" err="1" smtClean="0"/>
              <a:t>Asst.Professor</a:t>
            </a:r>
            <a:r>
              <a:rPr lang="en-US" sz="2000" dirty="0" smtClean="0"/>
              <a:t>, Department of Repertory,</a:t>
            </a:r>
          </a:p>
          <a:p>
            <a:pPr marL="0" indent="0" algn="r">
              <a:buNone/>
            </a:pPr>
            <a:r>
              <a:rPr lang="en-US" sz="2000" dirty="0" err="1" smtClean="0"/>
              <a:t>Sarada</a:t>
            </a:r>
            <a:r>
              <a:rPr lang="en-US" sz="2000" dirty="0" smtClean="0"/>
              <a:t> Krishna Homoeopathic Medical College,</a:t>
            </a:r>
          </a:p>
          <a:p>
            <a:pPr marL="0" indent="0" algn="r">
              <a:buNone/>
            </a:pPr>
            <a:r>
              <a:rPr lang="en-US" sz="2000" dirty="0" err="1" smtClean="0"/>
              <a:t>Kulasekharam</a:t>
            </a:r>
            <a:r>
              <a:rPr lang="en-US" sz="2000" dirty="0" smtClean="0"/>
              <a:t>.</a:t>
            </a:r>
            <a:endParaRPr lang="en-IN" sz="2000" dirty="0"/>
          </a:p>
        </p:txBody>
      </p:sp>
      <p:pic>
        <p:nvPicPr>
          <p:cNvPr id="5" name="Picture 3" descr="G:\PG\REPERTORY\REPERTORY ALBUM PICS\gentry 1.jpg"/>
          <p:cNvPicPr>
            <a:picLocks noChangeAspect="1" noChangeArrowheads="1"/>
          </p:cNvPicPr>
          <p:nvPr/>
        </p:nvPicPr>
        <p:blipFill>
          <a:blip r:embed="rId2"/>
          <a:srcRect/>
          <a:stretch>
            <a:fillRect/>
          </a:stretch>
        </p:blipFill>
        <p:spPr bwMode="auto">
          <a:xfrm>
            <a:off x="381000" y="2565793"/>
            <a:ext cx="2133600" cy="2600958"/>
          </a:xfrm>
          <a:prstGeom prst="rect">
            <a:avLst/>
          </a:prstGeom>
          <a:noFill/>
        </p:spPr>
      </p:pic>
      <p:pic>
        <p:nvPicPr>
          <p:cNvPr id="6" name="Picture 5" descr="G:\PG\REPERTORY\REPERTORY ALBUM PICS\Gentry.jpg"/>
          <p:cNvPicPr>
            <a:picLocks noChangeAspect="1" noChangeArrowheads="1"/>
          </p:cNvPicPr>
          <p:nvPr/>
        </p:nvPicPr>
        <p:blipFill>
          <a:blip r:embed="rId3"/>
          <a:srcRect/>
          <a:stretch>
            <a:fillRect/>
          </a:stretch>
        </p:blipFill>
        <p:spPr bwMode="auto">
          <a:xfrm>
            <a:off x="2743200" y="2779544"/>
            <a:ext cx="2738554" cy="2173456"/>
          </a:xfrm>
          <a:prstGeom prst="rect">
            <a:avLst/>
          </a:prstGeom>
          <a:noFill/>
        </p:spPr>
      </p:pic>
    </p:spTree>
    <p:extLst>
      <p:ext uri="{BB962C8B-B14F-4D97-AF65-F5344CB8AC3E}">
        <p14:creationId xmlns:p14="http://schemas.microsoft.com/office/powerpoint/2010/main" val="2741909262"/>
      </p:ext>
    </p:extLst>
  </p:cSld>
  <p:clrMapOvr>
    <a:masterClrMapping/>
  </p:clrMapOvr>
  <p:transition spd="slow">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C00000"/>
                </a:solidFill>
                <a:latin typeface="Berlin Sans FB Demi" pitchFamily="34" charset="0"/>
              </a:rPr>
              <a:t>VOLUME 1 : INCLUDES [ 835 PAGES ]</a:t>
            </a:r>
            <a:endParaRPr lang="en-US" sz="3600" dirty="0">
              <a:solidFill>
                <a:srgbClr val="C00000"/>
              </a:solidFill>
              <a:latin typeface="Berlin Sans FB Demi" pitchFamily="34" charset="0"/>
            </a:endParaRPr>
          </a:p>
        </p:txBody>
      </p:sp>
      <p:sp>
        <p:nvSpPr>
          <p:cNvPr id="3" name="Content Placeholder 2"/>
          <p:cNvSpPr>
            <a:spLocks noGrp="1"/>
          </p:cNvSpPr>
          <p:nvPr>
            <p:ph idx="1"/>
          </p:nvPr>
        </p:nvSpPr>
        <p:spPr/>
        <p:txBody>
          <a:bodyPr/>
          <a:lstStyle/>
          <a:p>
            <a:pPr marL="633222" indent="-514350">
              <a:buFont typeface="+mj-lt"/>
              <a:buAutoNum type="arabicPeriod"/>
            </a:pPr>
            <a:r>
              <a:rPr lang="en-US" b="1" dirty="0" smtClean="0">
                <a:solidFill>
                  <a:srgbClr val="002060"/>
                </a:solidFill>
                <a:latin typeface="Times New Roman" pitchFamily="18" charset="0"/>
                <a:cs typeface="Times New Roman" pitchFamily="18" charset="0"/>
              </a:rPr>
              <a:t>Mind and disposition</a:t>
            </a:r>
          </a:p>
          <a:p>
            <a:pPr marL="633222" indent="-514350">
              <a:buFont typeface="+mj-lt"/>
              <a:buAutoNum type="arabicPeriod"/>
            </a:pPr>
            <a:r>
              <a:rPr lang="en-US" b="1" dirty="0" smtClean="0">
                <a:solidFill>
                  <a:srgbClr val="002060"/>
                </a:solidFill>
                <a:latin typeface="Times New Roman" pitchFamily="18" charset="0"/>
                <a:cs typeface="Times New Roman" pitchFamily="18" charset="0"/>
              </a:rPr>
              <a:t>Head and scalp</a:t>
            </a:r>
          </a:p>
          <a:p>
            <a:pPr marL="633222" indent="-514350">
              <a:buFont typeface="+mj-lt"/>
              <a:buAutoNum type="arabicPeriod"/>
            </a:pPr>
            <a:r>
              <a:rPr lang="en-US" b="1" dirty="0" smtClean="0">
                <a:solidFill>
                  <a:srgbClr val="002060"/>
                </a:solidFill>
                <a:latin typeface="Times New Roman" pitchFamily="18" charset="0"/>
                <a:cs typeface="Times New Roman" pitchFamily="18" charset="0"/>
              </a:rPr>
              <a:t>Eyes</a:t>
            </a:r>
          </a:p>
          <a:p>
            <a:pPr marL="633222" indent="-514350">
              <a:buFont typeface="+mj-lt"/>
              <a:buAutoNum type="arabicPeriod"/>
            </a:pPr>
            <a:r>
              <a:rPr lang="en-US" b="1" dirty="0" smtClean="0">
                <a:solidFill>
                  <a:srgbClr val="002060"/>
                </a:solidFill>
                <a:latin typeface="Times New Roman" pitchFamily="18" charset="0"/>
                <a:cs typeface="Times New Roman" pitchFamily="18" charset="0"/>
              </a:rPr>
              <a:t>Ear</a:t>
            </a:r>
          </a:p>
          <a:p>
            <a:pPr marL="633222" indent="-514350">
              <a:buFont typeface="+mj-lt"/>
              <a:buAutoNum type="arabicPeriod"/>
            </a:pPr>
            <a:r>
              <a:rPr lang="en-US" b="1" dirty="0" smtClean="0">
                <a:solidFill>
                  <a:srgbClr val="002060"/>
                </a:solidFill>
                <a:latin typeface="Times New Roman" pitchFamily="18" charset="0"/>
                <a:cs typeface="Times New Roman" pitchFamily="18" charset="0"/>
              </a:rPr>
              <a:t>Nose</a:t>
            </a:r>
          </a:p>
          <a:p>
            <a:pPr marL="633222" indent="-514350">
              <a:buFont typeface="+mj-lt"/>
              <a:buAutoNum type="arabicPeriod"/>
            </a:pPr>
            <a:r>
              <a:rPr lang="en-US" b="1" dirty="0" smtClean="0">
                <a:solidFill>
                  <a:srgbClr val="002060"/>
                </a:solidFill>
                <a:latin typeface="Times New Roman" pitchFamily="18" charset="0"/>
                <a:cs typeface="Times New Roman" pitchFamily="18" charset="0"/>
              </a:rPr>
              <a:t>Face</a:t>
            </a:r>
            <a:r>
              <a:rPr lang="en-US" dirty="0" smtClean="0"/>
              <a:t/>
            </a:r>
            <a:br>
              <a:rPr lang="en-US" dirty="0" smtClean="0"/>
            </a:br>
            <a:endParaRPr lang="en-US" dirty="0"/>
          </a:p>
        </p:txBody>
      </p:sp>
    </p:spTree>
  </p:cSld>
  <p:clrMapOvr>
    <a:masterClrMapping/>
  </p:clrMapOvr>
  <p:transition spd="slow">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C00000"/>
                </a:solidFill>
                <a:latin typeface="Berlin Sans FB Demi" pitchFamily="34" charset="0"/>
              </a:rPr>
              <a:t>VOLUME 2 : [ HAS 889 PAGES ]</a:t>
            </a:r>
            <a:endParaRPr lang="en-US" dirty="0">
              <a:solidFill>
                <a:srgbClr val="C00000"/>
              </a:solidFill>
              <a:latin typeface="Berlin Sans FB Demi" pitchFamily="34" charset="0"/>
            </a:endParaRPr>
          </a:p>
        </p:txBody>
      </p:sp>
      <p:sp>
        <p:nvSpPr>
          <p:cNvPr id="3" name="Content Placeholder 2"/>
          <p:cNvSpPr>
            <a:spLocks noGrp="1"/>
          </p:cNvSpPr>
          <p:nvPr>
            <p:ph idx="1"/>
          </p:nvPr>
        </p:nvSpPr>
        <p:spPr/>
        <p:txBody>
          <a:bodyPr/>
          <a:lstStyle/>
          <a:p>
            <a:pPr marL="633222" indent="-514350">
              <a:buFont typeface="+mj-lt"/>
              <a:buAutoNum type="arabicPeriod"/>
            </a:pPr>
            <a:endParaRPr lang="en-US" b="1" dirty="0" smtClean="0">
              <a:solidFill>
                <a:srgbClr val="002060"/>
              </a:solidFill>
              <a:latin typeface="Times New Roman" pitchFamily="18" charset="0"/>
              <a:cs typeface="Times New Roman" pitchFamily="18" charset="0"/>
            </a:endParaRPr>
          </a:p>
          <a:p>
            <a:pPr marL="633222" indent="-514350">
              <a:buFont typeface="+mj-lt"/>
              <a:buAutoNum type="arabicPeriod"/>
            </a:pPr>
            <a:endParaRPr lang="en-US" b="1" dirty="0">
              <a:solidFill>
                <a:srgbClr val="002060"/>
              </a:solidFill>
              <a:latin typeface="Times New Roman" pitchFamily="18" charset="0"/>
              <a:cs typeface="Times New Roman" pitchFamily="18" charset="0"/>
            </a:endParaRPr>
          </a:p>
          <a:p>
            <a:pPr marL="633222" indent="-514350">
              <a:buFont typeface="+mj-lt"/>
              <a:buAutoNum type="arabicPeriod"/>
            </a:pPr>
            <a:r>
              <a:rPr lang="en-US" b="1" dirty="0" smtClean="0">
                <a:solidFill>
                  <a:srgbClr val="002060"/>
                </a:solidFill>
                <a:latin typeface="Times New Roman" pitchFamily="18" charset="0"/>
                <a:cs typeface="Times New Roman" pitchFamily="18" charset="0"/>
              </a:rPr>
              <a:t>Mouth</a:t>
            </a:r>
          </a:p>
          <a:p>
            <a:pPr marL="633222" indent="-514350">
              <a:buFont typeface="+mj-lt"/>
              <a:buAutoNum type="arabicPeriod"/>
            </a:pPr>
            <a:r>
              <a:rPr lang="en-US" b="1" dirty="0" smtClean="0">
                <a:solidFill>
                  <a:srgbClr val="002060"/>
                </a:solidFill>
                <a:latin typeface="Times New Roman" pitchFamily="18" charset="0"/>
                <a:cs typeface="Times New Roman" pitchFamily="18" charset="0"/>
              </a:rPr>
              <a:t>Throat</a:t>
            </a:r>
          </a:p>
          <a:p>
            <a:pPr marL="633222" indent="-514350">
              <a:buFont typeface="+mj-lt"/>
              <a:buAutoNum type="arabicPeriod"/>
            </a:pPr>
            <a:r>
              <a:rPr lang="en-US" b="1" dirty="0" smtClean="0">
                <a:solidFill>
                  <a:srgbClr val="002060"/>
                </a:solidFill>
                <a:latin typeface="Times New Roman" pitchFamily="18" charset="0"/>
                <a:cs typeface="Times New Roman" pitchFamily="18" charset="0"/>
              </a:rPr>
              <a:t>Stomach</a:t>
            </a:r>
          </a:p>
          <a:p>
            <a:pPr marL="633222" indent="-514350">
              <a:buFont typeface="+mj-lt"/>
              <a:buAutoNum type="arabicPeriod"/>
            </a:pPr>
            <a:r>
              <a:rPr lang="en-US" b="1" dirty="0" smtClean="0">
                <a:solidFill>
                  <a:srgbClr val="002060"/>
                </a:solidFill>
                <a:latin typeface="Times New Roman" pitchFamily="18" charset="0"/>
                <a:cs typeface="Times New Roman" pitchFamily="18" charset="0"/>
              </a:rPr>
              <a:t>Hypochondria</a:t>
            </a:r>
          </a:p>
          <a:p>
            <a:endParaRPr lang="en-US" b="1" dirty="0">
              <a:solidFill>
                <a:srgbClr val="002060"/>
              </a:solidFill>
              <a:latin typeface="Times New Roman" pitchFamily="18" charset="0"/>
              <a:cs typeface="Times New Roman" pitchFamily="18" charset="0"/>
            </a:endParaRPr>
          </a:p>
        </p:txBody>
      </p:sp>
    </p:spTree>
  </p:cSld>
  <p:clrMapOvr>
    <a:masterClrMapping/>
  </p:clrMapOvr>
  <p:transition spd="slow">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C00000"/>
                </a:solidFill>
                <a:latin typeface="Berlin Sans FB Demi" pitchFamily="34" charset="0"/>
              </a:rPr>
              <a:t>VOLUME 3 :  [ 930 PAGES ]</a:t>
            </a:r>
            <a:endParaRPr lang="en-US" sz="4800" dirty="0">
              <a:solidFill>
                <a:srgbClr val="C00000"/>
              </a:solidFill>
              <a:latin typeface="Berlin Sans FB Demi" pitchFamily="34" charset="0"/>
            </a:endParaRPr>
          </a:p>
        </p:txBody>
      </p:sp>
      <p:sp>
        <p:nvSpPr>
          <p:cNvPr id="3" name="Content Placeholder 2"/>
          <p:cNvSpPr>
            <a:spLocks noGrp="1"/>
          </p:cNvSpPr>
          <p:nvPr>
            <p:ph idx="1"/>
          </p:nvPr>
        </p:nvSpPr>
        <p:spPr/>
        <p:txBody>
          <a:bodyPr>
            <a:normAutofit/>
          </a:bodyPr>
          <a:lstStyle/>
          <a:p>
            <a:pPr marL="633222" indent="-514350">
              <a:buNone/>
            </a:pPr>
            <a:endParaRPr lang="en-US" b="1" dirty="0" smtClean="0">
              <a:solidFill>
                <a:srgbClr val="002060"/>
              </a:solidFill>
              <a:latin typeface="Times New Roman" pitchFamily="18" charset="0"/>
              <a:cs typeface="Times New Roman" pitchFamily="18" charset="0"/>
            </a:endParaRPr>
          </a:p>
          <a:p>
            <a:pPr marL="633222" indent="-514350">
              <a:buFont typeface="+mj-lt"/>
              <a:buAutoNum type="arabicPeriod"/>
            </a:pPr>
            <a:r>
              <a:rPr lang="en-US" b="1" dirty="0" smtClean="0">
                <a:solidFill>
                  <a:srgbClr val="002060"/>
                </a:solidFill>
                <a:latin typeface="Times New Roman" pitchFamily="18" charset="0"/>
                <a:cs typeface="Times New Roman" pitchFamily="18" charset="0"/>
              </a:rPr>
              <a:t>Abdomen</a:t>
            </a:r>
          </a:p>
          <a:p>
            <a:pPr marL="633222" indent="-514350">
              <a:buFont typeface="+mj-lt"/>
              <a:buAutoNum type="arabicPeriod"/>
            </a:pPr>
            <a:r>
              <a:rPr lang="en-US" b="1" dirty="0" smtClean="0">
                <a:solidFill>
                  <a:srgbClr val="002060"/>
                </a:solidFill>
                <a:latin typeface="Times New Roman" pitchFamily="18" charset="0"/>
                <a:cs typeface="Times New Roman" pitchFamily="18" charset="0"/>
              </a:rPr>
              <a:t>Anus, Rectum, Stool</a:t>
            </a:r>
          </a:p>
          <a:p>
            <a:pPr marL="633222" indent="-514350">
              <a:buFont typeface="+mj-lt"/>
              <a:buAutoNum type="arabicPeriod"/>
            </a:pPr>
            <a:r>
              <a:rPr lang="en-US" b="1" dirty="0" smtClean="0">
                <a:solidFill>
                  <a:srgbClr val="002060"/>
                </a:solidFill>
                <a:latin typeface="Times New Roman" pitchFamily="18" charset="0"/>
                <a:cs typeface="Times New Roman" pitchFamily="18" charset="0"/>
              </a:rPr>
              <a:t>Urine , Urinary organs</a:t>
            </a:r>
          </a:p>
          <a:p>
            <a:pPr marL="633222" indent="-514350">
              <a:buFont typeface="+mj-lt"/>
              <a:buAutoNum type="arabicPeriod"/>
            </a:pPr>
            <a:r>
              <a:rPr lang="en-US" b="1" dirty="0" smtClean="0">
                <a:solidFill>
                  <a:srgbClr val="002060"/>
                </a:solidFill>
                <a:latin typeface="Times New Roman" pitchFamily="18" charset="0"/>
                <a:cs typeface="Times New Roman" pitchFamily="18" charset="0"/>
              </a:rPr>
              <a:t>Male sexual organs</a:t>
            </a:r>
          </a:p>
        </p:txBody>
      </p:sp>
    </p:spTree>
  </p:cSld>
  <p:clrMapOvr>
    <a:masterClrMapping/>
  </p:clrMapOvr>
  <p:transition spd="slow">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C00000"/>
                </a:solidFill>
                <a:latin typeface="Berlin Sans FB Demi" pitchFamily="34" charset="0"/>
              </a:rPr>
              <a:t>VOLUME 4 : [ 976 PAGES ]</a:t>
            </a:r>
            <a:endParaRPr lang="en-US" sz="4800" dirty="0">
              <a:solidFill>
                <a:srgbClr val="C00000"/>
              </a:solidFill>
              <a:latin typeface="Berlin Sans FB Demi" pitchFamily="34" charset="0"/>
            </a:endParaRPr>
          </a:p>
        </p:txBody>
      </p:sp>
      <p:sp>
        <p:nvSpPr>
          <p:cNvPr id="3" name="Content Placeholder 2"/>
          <p:cNvSpPr>
            <a:spLocks noGrp="1"/>
          </p:cNvSpPr>
          <p:nvPr>
            <p:ph idx="1"/>
          </p:nvPr>
        </p:nvSpPr>
        <p:spPr/>
        <p:txBody>
          <a:bodyPr/>
          <a:lstStyle/>
          <a:p>
            <a:pPr marL="633222" indent="-514350">
              <a:buFont typeface="+mj-lt"/>
              <a:buAutoNum type="arabicPeriod"/>
            </a:pPr>
            <a:endParaRPr lang="en-US" b="1" dirty="0" smtClean="0">
              <a:solidFill>
                <a:srgbClr val="002060"/>
              </a:solidFill>
              <a:latin typeface="Times New Roman" pitchFamily="18" charset="0"/>
              <a:cs typeface="Times New Roman" pitchFamily="18" charset="0"/>
            </a:endParaRPr>
          </a:p>
          <a:p>
            <a:pPr marL="633222" indent="-514350">
              <a:buFont typeface="+mj-lt"/>
              <a:buAutoNum type="arabicPeriod"/>
            </a:pPr>
            <a:r>
              <a:rPr lang="en-US" b="1" dirty="0" smtClean="0">
                <a:solidFill>
                  <a:srgbClr val="002060"/>
                </a:solidFill>
                <a:latin typeface="Times New Roman" pitchFamily="18" charset="0"/>
                <a:cs typeface="Times New Roman" pitchFamily="18" charset="0"/>
              </a:rPr>
              <a:t>Uterus and appendages</a:t>
            </a:r>
          </a:p>
          <a:p>
            <a:pPr marL="633222" indent="-514350">
              <a:buFont typeface="+mj-lt"/>
              <a:buAutoNum type="arabicPeriod"/>
            </a:pPr>
            <a:r>
              <a:rPr lang="en-US" b="1" dirty="0" smtClean="0">
                <a:solidFill>
                  <a:srgbClr val="002060"/>
                </a:solidFill>
                <a:latin typeface="Times New Roman" pitchFamily="18" charset="0"/>
                <a:cs typeface="Times New Roman" pitchFamily="18" charset="0"/>
              </a:rPr>
              <a:t>Menstruation and discharges</a:t>
            </a:r>
          </a:p>
          <a:p>
            <a:pPr marL="633222" indent="-514350">
              <a:buFont typeface="+mj-lt"/>
              <a:buAutoNum type="arabicPeriod"/>
            </a:pPr>
            <a:r>
              <a:rPr lang="en-US" b="1" dirty="0" smtClean="0">
                <a:solidFill>
                  <a:srgbClr val="002060"/>
                </a:solidFill>
                <a:latin typeface="Times New Roman" pitchFamily="18" charset="0"/>
                <a:cs typeface="Times New Roman" pitchFamily="18" charset="0"/>
              </a:rPr>
              <a:t>Pregnancy and parturition</a:t>
            </a:r>
          </a:p>
          <a:p>
            <a:pPr marL="633222" indent="-514350">
              <a:buFont typeface="+mj-lt"/>
              <a:buAutoNum type="arabicPeriod"/>
            </a:pPr>
            <a:r>
              <a:rPr lang="en-US" b="1" dirty="0" smtClean="0">
                <a:solidFill>
                  <a:srgbClr val="002060"/>
                </a:solidFill>
                <a:latin typeface="Times New Roman" pitchFamily="18" charset="0"/>
                <a:cs typeface="Times New Roman" pitchFamily="18" charset="0"/>
              </a:rPr>
              <a:t>Lactation and mammary glands</a:t>
            </a:r>
          </a:p>
          <a:p>
            <a:endParaRPr lang="en-US" b="1" dirty="0">
              <a:solidFill>
                <a:srgbClr val="002060"/>
              </a:solidFill>
              <a:latin typeface="Times New Roman" pitchFamily="18" charset="0"/>
              <a:cs typeface="Times New Roman" pitchFamily="18" charset="0"/>
            </a:endParaRPr>
          </a:p>
        </p:txBody>
      </p:sp>
    </p:spTree>
  </p:cSld>
  <p:clrMapOvr>
    <a:masterClrMapping/>
  </p:clrMapOvr>
  <p:transition spd="slow">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C00000"/>
                </a:solidFill>
                <a:latin typeface="Berlin Sans FB Demi" pitchFamily="34" charset="0"/>
              </a:rPr>
              <a:t>VOLUME 5 : [ 956 PAGES ]</a:t>
            </a:r>
            <a:endParaRPr lang="en-US" sz="4800" dirty="0">
              <a:solidFill>
                <a:srgbClr val="C00000"/>
              </a:solidFill>
              <a:latin typeface="Berlin Sans FB Demi" pitchFamily="34" charset="0"/>
            </a:endParaRPr>
          </a:p>
        </p:txBody>
      </p:sp>
      <p:sp>
        <p:nvSpPr>
          <p:cNvPr id="3" name="Content Placeholder 2"/>
          <p:cNvSpPr>
            <a:spLocks noGrp="1"/>
          </p:cNvSpPr>
          <p:nvPr>
            <p:ph idx="1"/>
          </p:nvPr>
        </p:nvSpPr>
        <p:spPr/>
        <p:txBody>
          <a:bodyPr>
            <a:normAutofit lnSpcReduction="10000"/>
          </a:bodyPr>
          <a:lstStyle/>
          <a:p>
            <a:pPr marL="633222" indent="-514350">
              <a:buFont typeface="+mj-lt"/>
              <a:buAutoNum type="arabicPeriod"/>
            </a:pPr>
            <a:endParaRPr lang="en-US" b="1" dirty="0" smtClean="0">
              <a:solidFill>
                <a:srgbClr val="002060"/>
              </a:solidFill>
              <a:latin typeface="Times New Roman" pitchFamily="18" charset="0"/>
              <a:cs typeface="Times New Roman" pitchFamily="18" charset="0"/>
            </a:endParaRPr>
          </a:p>
          <a:p>
            <a:pPr marL="633222" indent="-514350">
              <a:buFont typeface="+mj-lt"/>
              <a:buAutoNum type="arabicPeriod"/>
            </a:pPr>
            <a:r>
              <a:rPr lang="en-US" b="1" dirty="0" smtClean="0">
                <a:solidFill>
                  <a:srgbClr val="002060"/>
                </a:solidFill>
                <a:latin typeface="Times New Roman" pitchFamily="18" charset="0"/>
                <a:cs typeface="Times New Roman" pitchFamily="18" charset="0"/>
              </a:rPr>
              <a:t>Voice, larynx , trachea</a:t>
            </a:r>
          </a:p>
          <a:p>
            <a:pPr marL="633222" indent="-514350">
              <a:buFont typeface="+mj-lt"/>
              <a:buAutoNum type="arabicPeriod"/>
            </a:pPr>
            <a:r>
              <a:rPr lang="en-US" b="1" dirty="0" smtClean="0">
                <a:solidFill>
                  <a:srgbClr val="002060"/>
                </a:solidFill>
                <a:latin typeface="Times New Roman" pitchFamily="18" charset="0"/>
                <a:cs typeface="Times New Roman" pitchFamily="18" charset="0"/>
              </a:rPr>
              <a:t>Chest, lungs, bronchia and cough</a:t>
            </a:r>
          </a:p>
          <a:p>
            <a:pPr marL="633222" indent="-514350">
              <a:buFont typeface="+mj-lt"/>
              <a:buAutoNum type="arabicPeriod"/>
            </a:pPr>
            <a:r>
              <a:rPr lang="en-US" b="1" dirty="0" smtClean="0">
                <a:solidFill>
                  <a:srgbClr val="002060"/>
                </a:solidFill>
                <a:latin typeface="Times New Roman" pitchFamily="18" charset="0"/>
                <a:cs typeface="Times New Roman" pitchFamily="18" charset="0"/>
              </a:rPr>
              <a:t>Heart and circulation</a:t>
            </a:r>
          </a:p>
          <a:p>
            <a:pPr marL="633222" indent="-514350">
              <a:buFont typeface="+mj-lt"/>
              <a:buAutoNum type="arabicPeriod"/>
            </a:pPr>
            <a:r>
              <a:rPr lang="en-US" b="1" dirty="0" smtClean="0">
                <a:solidFill>
                  <a:srgbClr val="002060"/>
                </a:solidFill>
                <a:latin typeface="Times New Roman" pitchFamily="18" charset="0"/>
                <a:cs typeface="Times New Roman" pitchFamily="18" charset="0"/>
              </a:rPr>
              <a:t>Chill and fever</a:t>
            </a:r>
          </a:p>
          <a:p>
            <a:pPr marL="633222" indent="-514350">
              <a:buFont typeface="+mj-lt"/>
              <a:buAutoNum type="arabicPeriod"/>
            </a:pPr>
            <a:r>
              <a:rPr lang="en-US" b="1" dirty="0" smtClean="0">
                <a:solidFill>
                  <a:srgbClr val="002060"/>
                </a:solidFill>
                <a:latin typeface="Times New Roman" pitchFamily="18" charset="0"/>
                <a:cs typeface="Times New Roman" pitchFamily="18" charset="0"/>
              </a:rPr>
              <a:t>The skin</a:t>
            </a:r>
          </a:p>
          <a:p>
            <a:pPr marL="633222" indent="-514350">
              <a:buFont typeface="+mj-lt"/>
              <a:buAutoNum type="arabicPeriod"/>
            </a:pPr>
            <a:r>
              <a:rPr lang="en-US" b="1" dirty="0" smtClean="0">
                <a:solidFill>
                  <a:srgbClr val="002060"/>
                </a:solidFill>
                <a:latin typeface="Times New Roman" pitchFamily="18" charset="0"/>
                <a:cs typeface="Times New Roman" pitchFamily="18" charset="0"/>
              </a:rPr>
              <a:t>Sleep and dreams</a:t>
            </a:r>
            <a:r>
              <a:rPr lang="en-US" dirty="0" smtClean="0"/>
              <a:t/>
            </a:r>
            <a:br>
              <a:rPr lang="en-US" dirty="0" smtClean="0"/>
            </a:br>
            <a:endParaRPr lang="en-US" dirty="0"/>
          </a:p>
        </p:txBody>
      </p:sp>
    </p:spTree>
  </p:cSld>
  <p:clrMapOvr>
    <a:masterClrMapping/>
  </p:clrMapOvr>
  <p:transition spd="slow">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solidFill>
                  <a:srgbClr val="C00000"/>
                </a:solidFill>
                <a:latin typeface="Berlin Sans FB Demi" pitchFamily="34" charset="0"/>
              </a:rPr>
              <a:t>VOLUME 6 : [ 908 PAGES ]</a:t>
            </a:r>
            <a:endParaRPr lang="en-US" sz="4800" dirty="0">
              <a:solidFill>
                <a:srgbClr val="C00000"/>
              </a:solidFill>
              <a:latin typeface="Berlin Sans FB Demi" pitchFamily="34" charset="0"/>
            </a:endParaRPr>
          </a:p>
        </p:txBody>
      </p:sp>
      <p:sp>
        <p:nvSpPr>
          <p:cNvPr id="3" name="Content Placeholder 2"/>
          <p:cNvSpPr>
            <a:spLocks noGrp="1"/>
          </p:cNvSpPr>
          <p:nvPr>
            <p:ph idx="1"/>
          </p:nvPr>
        </p:nvSpPr>
        <p:spPr/>
        <p:txBody>
          <a:bodyPr/>
          <a:lstStyle/>
          <a:p>
            <a:pPr marL="633222" indent="-514350">
              <a:buFont typeface="+mj-lt"/>
              <a:buAutoNum type="arabicPeriod"/>
            </a:pPr>
            <a:r>
              <a:rPr lang="en-US" b="1" dirty="0" smtClean="0">
                <a:solidFill>
                  <a:srgbClr val="002060"/>
                </a:solidFill>
                <a:latin typeface="Times New Roman" pitchFamily="18" charset="0"/>
                <a:cs typeface="Times New Roman" pitchFamily="18" charset="0"/>
              </a:rPr>
              <a:t>Neck and back</a:t>
            </a:r>
          </a:p>
          <a:p>
            <a:pPr marL="633222" indent="-514350">
              <a:buFont typeface="+mj-lt"/>
              <a:buAutoNum type="arabicPeriod"/>
            </a:pPr>
            <a:r>
              <a:rPr lang="en-US" b="1" dirty="0" smtClean="0">
                <a:solidFill>
                  <a:srgbClr val="002060"/>
                </a:solidFill>
                <a:latin typeface="Times New Roman" pitchFamily="18" charset="0"/>
                <a:cs typeface="Times New Roman" pitchFamily="18" charset="0"/>
              </a:rPr>
              <a:t>Upper extremities</a:t>
            </a:r>
          </a:p>
          <a:p>
            <a:pPr marL="633222" indent="-514350">
              <a:buFont typeface="+mj-lt"/>
              <a:buAutoNum type="arabicPeriod"/>
            </a:pPr>
            <a:r>
              <a:rPr lang="en-US" b="1" dirty="0" smtClean="0">
                <a:solidFill>
                  <a:srgbClr val="002060"/>
                </a:solidFill>
                <a:latin typeface="Times New Roman" pitchFamily="18" charset="0"/>
                <a:cs typeface="Times New Roman" pitchFamily="18" charset="0"/>
              </a:rPr>
              <a:t>Lower extremities</a:t>
            </a:r>
          </a:p>
          <a:p>
            <a:pPr marL="633222" indent="-514350">
              <a:buFont typeface="+mj-lt"/>
              <a:buAutoNum type="arabicPeriod"/>
            </a:pPr>
            <a:r>
              <a:rPr lang="en-US" b="1" dirty="0" smtClean="0">
                <a:solidFill>
                  <a:srgbClr val="002060"/>
                </a:solidFill>
                <a:latin typeface="Times New Roman" pitchFamily="18" charset="0"/>
                <a:cs typeface="Times New Roman" pitchFamily="18" charset="0"/>
              </a:rPr>
              <a:t>Bones and limbs in general</a:t>
            </a:r>
          </a:p>
          <a:p>
            <a:pPr marL="633222" indent="-514350">
              <a:buFont typeface="+mj-lt"/>
              <a:buAutoNum type="arabicPeriod"/>
            </a:pPr>
            <a:r>
              <a:rPr lang="en-US" b="1" dirty="0" smtClean="0">
                <a:solidFill>
                  <a:srgbClr val="002060"/>
                </a:solidFill>
                <a:latin typeface="Times New Roman" pitchFamily="18" charset="0"/>
                <a:cs typeface="Times New Roman" pitchFamily="18" charset="0"/>
              </a:rPr>
              <a:t>The nerves</a:t>
            </a:r>
          </a:p>
          <a:p>
            <a:pPr marL="633222" indent="-514350">
              <a:buFont typeface="+mj-lt"/>
              <a:buAutoNum type="arabicPeriod"/>
            </a:pPr>
            <a:r>
              <a:rPr lang="en-US" b="1" dirty="0" smtClean="0">
                <a:solidFill>
                  <a:srgbClr val="002060"/>
                </a:solidFill>
                <a:latin typeface="Times New Roman" pitchFamily="18" charset="0"/>
                <a:cs typeface="Times New Roman" pitchFamily="18" charset="0"/>
              </a:rPr>
              <a:t>Generalities and KN</a:t>
            </a:r>
            <a:endParaRPr lang="en-US" b="1" dirty="0">
              <a:solidFill>
                <a:srgbClr val="002060"/>
              </a:solidFill>
              <a:latin typeface="Times New Roman" pitchFamily="18" charset="0"/>
              <a:cs typeface="Times New Roman" pitchFamily="18" charset="0"/>
            </a:endParaRPr>
          </a:p>
        </p:txBody>
      </p:sp>
    </p:spTree>
  </p:cSld>
  <p:clrMapOvr>
    <a:masterClrMapping/>
  </p:clrMapOvr>
  <p:transition spd="slow">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2060"/>
                </a:solidFill>
                <a:latin typeface="Berlin Sans FB Demi" pitchFamily="34" charset="0"/>
              </a:rPr>
              <a:t>PLAN AND CONSTRUCTION</a:t>
            </a:r>
            <a:endParaRPr lang="en-US" dirty="0">
              <a:solidFill>
                <a:srgbClr val="002060"/>
              </a:solidFill>
              <a:latin typeface="Berlin Sans FB Demi" pitchFamily="34" charset="0"/>
            </a:endParaRPr>
          </a:p>
        </p:txBody>
      </p:sp>
      <p:sp>
        <p:nvSpPr>
          <p:cNvPr id="3" name="Content Placeholder 2"/>
          <p:cNvSpPr>
            <a:spLocks noGrp="1"/>
          </p:cNvSpPr>
          <p:nvPr>
            <p:ph idx="1"/>
          </p:nvPr>
        </p:nvSpPr>
        <p:spPr/>
        <p:txBody>
          <a:bodyPr/>
          <a:lstStyle/>
          <a:p>
            <a:r>
              <a:rPr lang="en-US" b="1" dirty="0" smtClean="0">
                <a:solidFill>
                  <a:schemeClr val="accent3">
                    <a:lumMod val="50000"/>
                  </a:schemeClr>
                </a:solidFill>
                <a:latin typeface="Times New Roman" pitchFamily="18" charset="0"/>
                <a:cs typeface="Times New Roman" pitchFamily="18" charset="0"/>
              </a:rPr>
              <a:t>PREFACE</a:t>
            </a:r>
            <a:br>
              <a:rPr lang="en-US" b="1" dirty="0" smtClean="0">
                <a:solidFill>
                  <a:schemeClr val="accent3">
                    <a:lumMod val="50000"/>
                  </a:schemeClr>
                </a:solidFill>
                <a:latin typeface="Times New Roman" pitchFamily="18" charset="0"/>
                <a:cs typeface="Times New Roman" pitchFamily="18" charset="0"/>
              </a:rPr>
            </a:br>
            <a:endParaRPr lang="en-US" b="1" dirty="0" smtClean="0">
              <a:solidFill>
                <a:schemeClr val="accent3">
                  <a:lumMod val="50000"/>
                </a:schemeClr>
              </a:solidFill>
              <a:latin typeface="Times New Roman" pitchFamily="18" charset="0"/>
              <a:cs typeface="Times New Roman" pitchFamily="18" charset="0"/>
            </a:endParaRPr>
          </a:p>
          <a:p>
            <a:r>
              <a:rPr lang="en-US" b="1" dirty="0" smtClean="0">
                <a:solidFill>
                  <a:schemeClr val="accent3">
                    <a:lumMod val="50000"/>
                  </a:schemeClr>
                </a:solidFill>
                <a:latin typeface="Times New Roman" pitchFamily="18" charset="0"/>
                <a:cs typeface="Times New Roman" pitchFamily="18" charset="0"/>
              </a:rPr>
              <a:t>LIST OF ABBREVIATIONS</a:t>
            </a:r>
            <a:br>
              <a:rPr lang="en-US" b="1" dirty="0" smtClean="0">
                <a:solidFill>
                  <a:schemeClr val="accent3">
                    <a:lumMod val="50000"/>
                  </a:schemeClr>
                </a:solidFill>
                <a:latin typeface="Times New Roman" pitchFamily="18" charset="0"/>
                <a:cs typeface="Times New Roman" pitchFamily="18" charset="0"/>
              </a:rPr>
            </a:br>
            <a:endParaRPr lang="en-US" b="1" dirty="0" smtClean="0">
              <a:solidFill>
                <a:schemeClr val="accent3">
                  <a:lumMod val="50000"/>
                </a:schemeClr>
              </a:solidFill>
              <a:latin typeface="Times New Roman" pitchFamily="18" charset="0"/>
              <a:cs typeface="Times New Roman" pitchFamily="18" charset="0"/>
            </a:endParaRPr>
          </a:p>
          <a:p>
            <a:r>
              <a:rPr lang="en-US" b="1" dirty="0" smtClean="0">
                <a:solidFill>
                  <a:schemeClr val="accent3">
                    <a:lumMod val="50000"/>
                  </a:schemeClr>
                </a:solidFill>
                <a:latin typeface="Times New Roman" pitchFamily="18" charset="0"/>
                <a:cs typeface="Times New Roman" pitchFamily="18" charset="0"/>
              </a:rPr>
              <a:t>EXPLANATION</a:t>
            </a:r>
            <a:br>
              <a:rPr lang="en-US" b="1" dirty="0" smtClean="0">
                <a:solidFill>
                  <a:schemeClr val="accent3">
                    <a:lumMod val="50000"/>
                  </a:schemeClr>
                </a:solidFill>
                <a:latin typeface="Times New Roman" pitchFamily="18" charset="0"/>
                <a:cs typeface="Times New Roman" pitchFamily="18" charset="0"/>
              </a:rPr>
            </a:br>
            <a:endParaRPr lang="en-US" b="1" dirty="0" smtClean="0">
              <a:solidFill>
                <a:schemeClr val="accent3">
                  <a:lumMod val="50000"/>
                </a:schemeClr>
              </a:solidFill>
              <a:latin typeface="Times New Roman" pitchFamily="18" charset="0"/>
              <a:cs typeface="Times New Roman" pitchFamily="18" charset="0"/>
            </a:endParaRPr>
          </a:p>
          <a:p>
            <a:r>
              <a:rPr lang="en-US" b="1" dirty="0" smtClean="0">
                <a:solidFill>
                  <a:schemeClr val="accent3">
                    <a:lumMod val="50000"/>
                  </a:schemeClr>
                </a:solidFill>
                <a:latin typeface="Times New Roman" pitchFamily="18" charset="0"/>
                <a:cs typeface="Times New Roman" pitchFamily="18" charset="0"/>
              </a:rPr>
              <a:t>CHAPTERS</a:t>
            </a:r>
          </a:p>
          <a:p>
            <a:pPr>
              <a:buNone/>
            </a:pPr>
            <a:endParaRPr lang="en-US" dirty="0"/>
          </a:p>
        </p:txBody>
      </p:sp>
    </p:spTree>
  </p:cSld>
  <p:clrMapOvr>
    <a:masterClrMapping/>
  </p:clrMapOvr>
  <p:transition spd="slow">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lumMod val="50000"/>
                  </a:schemeClr>
                </a:solidFill>
                <a:latin typeface="Berlin Sans FB Demi" pitchFamily="34" charset="0"/>
              </a:rPr>
              <a:t>PREFACE </a:t>
            </a:r>
            <a:endParaRPr lang="en-US" b="1" dirty="0">
              <a:solidFill>
                <a:schemeClr val="accent3">
                  <a:lumMod val="50000"/>
                </a:schemeClr>
              </a:solidFill>
              <a:latin typeface="Berlin Sans FB Demi" pitchFamily="34" charset="0"/>
            </a:endParaRPr>
          </a:p>
        </p:txBody>
      </p:sp>
      <p:sp>
        <p:nvSpPr>
          <p:cNvPr id="3" name="Content Placeholder 2"/>
          <p:cNvSpPr>
            <a:spLocks noGrp="1"/>
          </p:cNvSpPr>
          <p:nvPr>
            <p:ph idx="1"/>
          </p:nvPr>
        </p:nvSpPr>
        <p:spPr/>
        <p:txBody>
          <a:bodyPr/>
          <a:lstStyle/>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The concordance repertory is designed to enable the physician to find quickly and certainly any desired symptom in the materia medica together with the indicated remedy </a:t>
            </a:r>
            <a:r>
              <a:rPr lang="en-US" dirty="0" smtClean="0"/>
              <a:t>.</a:t>
            </a:r>
            <a:endParaRPr lang="en-US" dirty="0"/>
          </a:p>
        </p:txBody>
      </p:sp>
    </p:spTree>
  </p:cSld>
  <p:clrMapOvr>
    <a:masterClrMapping/>
  </p:clrMapOvr>
  <p:transition spd="slow">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2060"/>
                </a:solidFill>
                <a:latin typeface="Berlin Sans FB Demi" pitchFamily="34" charset="0"/>
              </a:rPr>
              <a:t>The rules adopted for the preparation of the work </a:t>
            </a:r>
            <a:r>
              <a:rPr lang="en-US" dirty="0" smtClean="0"/>
              <a:t>— </a:t>
            </a:r>
            <a:r>
              <a:rPr lang="en-US" dirty="0" smtClean="0">
                <a:latin typeface="Times New Roman" pitchFamily="18" charset="0"/>
                <a:cs typeface="Times New Roman" pitchFamily="18" charset="0"/>
              </a:rPr>
              <a:t>are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2057400"/>
            <a:ext cx="8229600" cy="4525963"/>
          </a:xfrm>
        </p:spPr>
        <p:txBody>
          <a:bodyPr>
            <a:normAutofit fontScale="77500" lnSpcReduction="20000"/>
          </a:bodyPr>
          <a:lstStyle/>
          <a:p>
            <a:pPr>
              <a:buNone/>
            </a:pPr>
            <a:r>
              <a:rPr lang="en-US" b="1" dirty="0" smtClean="0">
                <a:latin typeface="Times New Roman" pitchFamily="18" charset="0"/>
                <a:cs typeface="Times New Roman" pitchFamily="18" charset="0"/>
              </a:rPr>
              <a:t>1) Select and give all the more characteristic </a:t>
            </a:r>
            <a:r>
              <a:rPr lang="en-US" b="1" dirty="0" err="1" smtClean="0">
                <a:latin typeface="Times New Roman" pitchFamily="18" charset="0"/>
                <a:cs typeface="Times New Roman" pitchFamily="18" charset="0"/>
              </a:rPr>
              <a:t>pathogenetic</a:t>
            </a:r>
            <a:r>
              <a:rPr lang="en-US" b="1" dirty="0" smtClean="0">
                <a:latin typeface="Times New Roman" pitchFamily="18" charset="0"/>
                <a:cs typeface="Times New Roman" pitchFamily="18" charset="0"/>
              </a:rPr>
              <a:t> symptoms.</a:t>
            </a:r>
            <a:br>
              <a:rPr lang="en-US" b="1" dirty="0" smtClean="0">
                <a:latin typeface="Times New Roman" pitchFamily="18" charset="0"/>
                <a:cs typeface="Times New Roman" pitchFamily="18" charset="0"/>
              </a:rPr>
            </a:b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2) Include only such clinical symptoms as have been repeatedly verified.</a:t>
            </a:r>
            <a:br>
              <a:rPr lang="en-US" b="1" dirty="0" smtClean="0">
                <a:latin typeface="Times New Roman" pitchFamily="18" charset="0"/>
                <a:cs typeface="Times New Roman" pitchFamily="18" charset="0"/>
              </a:rPr>
            </a:b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3) When two or more remedies have the power of producing a similar condition, include them as merely suggestive, under the name of the condition produced.</a:t>
            </a:r>
            <a:br>
              <a:rPr lang="en-US" b="1" dirty="0" smtClean="0">
                <a:latin typeface="Times New Roman" pitchFamily="18" charset="0"/>
                <a:cs typeface="Times New Roman" pitchFamily="18" charset="0"/>
              </a:rPr>
            </a:b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4) Give the noun, verb, and essential adjective in the sentence.</a:t>
            </a:r>
            <a:endParaRPr lang="en-US" b="1" dirty="0">
              <a:latin typeface="Times New Roman" pitchFamily="18" charset="0"/>
              <a:cs typeface="Times New Roman" pitchFamily="18" charset="0"/>
            </a:endParaRPr>
          </a:p>
        </p:txBody>
      </p:sp>
    </p:spTree>
  </p:cSld>
  <p:clrMapOvr>
    <a:masterClrMapping/>
  </p:clrMapOvr>
  <p:transition spd="slow">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fontAlgn="base"/>
            <a:r>
              <a:rPr lang="en-US" b="1" dirty="0" smtClean="0">
                <a:latin typeface="Times New Roman" pitchFamily="18" charset="0"/>
                <a:cs typeface="Times New Roman" pitchFamily="18" charset="0"/>
              </a:rPr>
              <a:t>The idea which finally gave origin to the work presented itself in the autumn of 1876.</a:t>
            </a:r>
          </a:p>
          <a:p>
            <a:pPr fontAlgn="base">
              <a:buNone/>
            </a:pPr>
            <a:endParaRPr lang="en-US" b="1" dirty="0" smtClean="0">
              <a:latin typeface="Times New Roman" pitchFamily="18" charset="0"/>
              <a:cs typeface="Times New Roman" pitchFamily="18" charset="0"/>
            </a:endParaRPr>
          </a:p>
          <a:p>
            <a:pPr fontAlgn="base"/>
            <a:r>
              <a:rPr lang="en-US" b="1" dirty="0" smtClean="0">
                <a:latin typeface="Times New Roman" pitchFamily="18" charset="0"/>
                <a:cs typeface="Times New Roman" pitchFamily="18" charset="0"/>
              </a:rPr>
              <a:t>Author wanted to find a remedy for a symptom — the symptom which caused the search is ” constant dull frontal headache , worse in the temples, with aching in the umbilicus ” — that peculiarity made it difficult to find .</a:t>
            </a:r>
          </a:p>
          <a:p>
            <a:pPr fontAlgn="base">
              <a:buNone/>
            </a:pPr>
            <a:endParaRPr lang="en-US" dirty="0" smtClean="0"/>
          </a:p>
          <a:p>
            <a:endParaRPr lang="en-US" dirty="0"/>
          </a:p>
        </p:txBody>
      </p:sp>
    </p:spTree>
  </p:cSld>
  <p:clrMapOvr>
    <a:masterClrMapping/>
  </p:clrMapOvr>
  <p:transition spd="slow">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Berlin Sans FB Demi" pitchFamily="34" charset="0"/>
              </a:rPr>
              <a:t>CONCORDANCE</a:t>
            </a:r>
            <a:endParaRPr lang="en-US" sz="4800" b="1" dirty="0">
              <a:latin typeface="Berlin Sans FB Demi" pitchFamily="34" charset="0"/>
            </a:endParaRPr>
          </a:p>
        </p:txBody>
      </p:sp>
      <p:sp>
        <p:nvSpPr>
          <p:cNvPr id="3" name="Content Placeholder 2"/>
          <p:cNvSpPr>
            <a:spLocks noGrp="1"/>
          </p:cNvSpPr>
          <p:nvPr>
            <p:ph idx="1"/>
          </p:nvPr>
        </p:nvSpPr>
        <p:spPr>
          <a:xfrm>
            <a:off x="457200" y="1447800"/>
            <a:ext cx="8229600" cy="4778009"/>
          </a:xfrm>
        </p:spPr>
        <p:txBody>
          <a:bodyPr>
            <a:noAutofit/>
          </a:bodyPr>
          <a:lstStyle/>
          <a:p>
            <a:pPr>
              <a:buNone/>
            </a:pPr>
            <a:r>
              <a:rPr lang="en-US" sz="800" dirty="0" smtClean="0"/>
              <a:t/>
            </a:r>
            <a:br>
              <a:rPr lang="en-US" sz="800" dirty="0" smtClean="0"/>
            </a:br>
            <a:r>
              <a:rPr lang="en-US" sz="2000" b="1" dirty="0" smtClean="0">
                <a:latin typeface="Times New Roman" pitchFamily="18" charset="0"/>
                <a:cs typeface="Times New Roman" pitchFamily="18" charset="0"/>
              </a:rPr>
              <a:t>The word concordance means </a:t>
            </a:r>
          </a:p>
          <a:p>
            <a:pPr>
              <a:buNone/>
            </a:pPr>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i</a:t>
            </a:r>
            <a:r>
              <a:rPr lang="en-US" sz="2000" b="1" dirty="0" smtClean="0">
                <a:latin typeface="Times New Roman" pitchFamily="18" charset="0"/>
                <a:cs typeface="Times New Roman" pitchFamily="18" charset="0"/>
              </a:rPr>
              <a:t>) State of being same heart and mind harmony</a:t>
            </a:r>
          </a:p>
          <a:p>
            <a:pPr>
              <a:buNone/>
            </a:pP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 ii) arrangement in ABC order of important words used by author or in a </a:t>
            </a:r>
            <a:r>
              <a:rPr lang="en-US" sz="2000" b="1" i="1" dirty="0" smtClean="0">
                <a:latin typeface="Times New Roman" pitchFamily="18" charset="0"/>
                <a:cs typeface="Times New Roman" pitchFamily="18" charset="0"/>
              </a:rPr>
              <a:t>book</a:t>
            </a:r>
            <a:r>
              <a:rPr lang="en-US" sz="2000" b="1" dirty="0" smtClean="0">
                <a:latin typeface="Times New Roman" pitchFamily="18" charset="0"/>
                <a:cs typeface="Times New Roman" pitchFamily="18" charset="0"/>
              </a:rPr>
              <a:t>.</a:t>
            </a:r>
          </a:p>
          <a:p>
            <a:pPr>
              <a:buNone/>
            </a:pPr>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1st used in homoeopathic literature by Boenninghausen in </a:t>
            </a:r>
            <a:r>
              <a:rPr lang="en-US" sz="2000" b="1" dirty="0" err="1" smtClean="0">
                <a:latin typeface="Times New Roman" pitchFamily="18" charset="0"/>
                <a:cs typeface="Times New Roman" pitchFamily="18" charset="0"/>
              </a:rPr>
              <a:t>BTPB</a:t>
            </a:r>
            <a:r>
              <a:rPr lang="en-US" sz="2000" b="1" dirty="0" smtClean="0">
                <a:latin typeface="Times New Roman" pitchFamily="18" charset="0"/>
                <a:cs typeface="Times New Roman" pitchFamily="18" charset="0"/>
              </a:rPr>
              <a:t>.</a:t>
            </a:r>
          </a:p>
          <a:p>
            <a:pPr>
              <a:buNone/>
            </a:pPr>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The word concordance was replaced by “Relationship of Remedies” by Allen.</a:t>
            </a:r>
          </a:p>
          <a:p>
            <a:pPr>
              <a:buNone/>
            </a:pPr>
            <a:r>
              <a:rPr lang="en-US" sz="2000" b="1" dirty="0" smtClean="0">
                <a:latin typeface="Times New Roman" pitchFamily="18" charset="0"/>
                <a:cs typeface="Times New Roman" pitchFamily="18" charset="0"/>
              </a:rPr>
              <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 Concordance repertory means repertory </a:t>
            </a:r>
            <a:r>
              <a:rPr lang="en-US" sz="2000" b="1" dirty="0" smtClean="0">
                <a:solidFill>
                  <a:srgbClr val="C00000"/>
                </a:solidFill>
                <a:latin typeface="Times New Roman" pitchFamily="18" charset="0"/>
                <a:cs typeface="Times New Roman" pitchFamily="18" charset="0"/>
              </a:rPr>
              <a:t>based on alphabetic arrangement of symptoms of </a:t>
            </a:r>
            <a:r>
              <a:rPr lang="en-US" sz="2000" b="1" dirty="0">
                <a:solidFill>
                  <a:srgbClr val="C00000"/>
                </a:solidFill>
                <a:latin typeface="Times New Roman" pitchFamily="18" charset="0"/>
                <a:cs typeface="Times New Roman" pitchFamily="18" charset="0"/>
              </a:rPr>
              <a:t>M</a:t>
            </a:r>
            <a:r>
              <a:rPr lang="en-US" sz="2000" b="1" dirty="0" smtClean="0">
                <a:solidFill>
                  <a:srgbClr val="C00000"/>
                </a:solidFill>
                <a:latin typeface="Times New Roman" pitchFamily="18" charset="0"/>
                <a:cs typeface="Times New Roman" pitchFamily="18" charset="0"/>
              </a:rPr>
              <a:t>ateria </a:t>
            </a:r>
            <a:r>
              <a:rPr lang="en-US" sz="2000" b="1" dirty="0">
                <a:solidFill>
                  <a:srgbClr val="C00000"/>
                </a:solidFill>
                <a:latin typeface="Times New Roman" pitchFamily="18" charset="0"/>
                <a:cs typeface="Times New Roman" pitchFamily="18" charset="0"/>
              </a:rPr>
              <a:t>M</a:t>
            </a:r>
            <a:r>
              <a:rPr lang="en-US" sz="2000" b="1" dirty="0" smtClean="0">
                <a:solidFill>
                  <a:srgbClr val="C00000"/>
                </a:solidFill>
                <a:latin typeface="Times New Roman" pitchFamily="18" charset="0"/>
                <a:cs typeface="Times New Roman" pitchFamily="18" charset="0"/>
              </a:rPr>
              <a:t>edica </a:t>
            </a:r>
            <a:r>
              <a:rPr lang="en-US" sz="2000" b="1" dirty="0" err="1" smtClean="0">
                <a:latin typeface="Times New Roman" pitchFamily="18" charset="0"/>
                <a:cs typeface="Times New Roman" pitchFamily="18" charset="0"/>
              </a:rPr>
              <a:t>i.e</a:t>
            </a:r>
            <a:r>
              <a:rPr lang="en-US" sz="2000" b="1" dirty="0" smtClean="0">
                <a:latin typeface="Times New Roman" pitchFamily="18" charset="0"/>
                <a:cs typeface="Times New Roman" pitchFamily="18" charset="0"/>
              </a:rPr>
              <a:t> indexing symptoms without modifying them.</a:t>
            </a:r>
            <a:r>
              <a:rPr lang="en-US" sz="1200" dirty="0" smtClean="0">
                <a:latin typeface="Times New Roman" pitchFamily="18" charset="0"/>
                <a:cs typeface="Times New Roman" pitchFamily="18" charset="0"/>
              </a:rPr>
              <a:t/>
            </a:r>
            <a:br>
              <a:rPr lang="en-US" sz="1200" dirty="0" smtClean="0">
                <a:latin typeface="Times New Roman" pitchFamily="18" charset="0"/>
                <a:cs typeface="Times New Roman" pitchFamily="18" charset="0"/>
              </a:rPr>
            </a:br>
            <a:r>
              <a:rPr lang="en-US" sz="800" dirty="0" smtClean="0"/>
              <a:t/>
            </a:r>
            <a:br>
              <a:rPr lang="en-US" sz="800" dirty="0" smtClean="0"/>
            </a:br>
            <a:endParaRPr lang="en-US" sz="800" dirty="0"/>
          </a:p>
        </p:txBody>
      </p:sp>
    </p:spTree>
  </p:cSld>
  <p:clrMapOvr>
    <a:masterClrMapping/>
  </p:clrMapOvr>
  <p:transition spd="slow">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10000"/>
          </a:bodyPr>
          <a:lstStyle/>
          <a:p>
            <a:pPr fontAlgn="base"/>
            <a:r>
              <a:rPr lang="en-US" b="1" dirty="0" smtClean="0">
                <a:latin typeface="Times New Roman" pitchFamily="18" charset="0"/>
                <a:cs typeface="Times New Roman" pitchFamily="18" charset="0"/>
              </a:rPr>
              <a:t>After a weary search and final success in finding the remedy, the Author exclaimed — if only we had a repertory arranged on the plan of </a:t>
            </a:r>
            <a:r>
              <a:rPr lang="en-US" b="1" dirty="0" err="1" smtClean="0">
                <a:latin typeface="Times New Roman" pitchFamily="18" charset="0"/>
                <a:cs typeface="Times New Roman" pitchFamily="18" charset="0"/>
              </a:rPr>
              <a:t>Cruden’s</a:t>
            </a:r>
            <a:r>
              <a:rPr lang="en-US" b="1" dirty="0" smtClean="0">
                <a:latin typeface="Times New Roman" pitchFamily="18" charset="0"/>
                <a:cs typeface="Times New Roman" pitchFamily="18" charset="0"/>
              </a:rPr>
              <a:t> Concordance of the Bible, it would have been necessary only to refer to the letter ‘ U ‘ and under ‘ umbilicus ‘ find at once the desired symptom.</a:t>
            </a:r>
          </a:p>
          <a:p>
            <a:pPr fontAlgn="base">
              <a:buNone/>
            </a:pPr>
            <a:endParaRPr lang="en-US" b="1" dirty="0" smtClean="0">
              <a:latin typeface="Times New Roman" pitchFamily="18" charset="0"/>
              <a:cs typeface="Times New Roman" pitchFamily="18" charset="0"/>
            </a:endParaRPr>
          </a:p>
          <a:p>
            <a:pPr fontAlgn="base"/>
            <a:r>
              <a:rPr lang="en-US" b="1" dirty="0" smtClean="0">
                <a:latin typeface="Times New Roman" pitchFamily="18" charset="0"/>
                <a:cs typeface="Times New Roman" pitchFamily="18" charset="0"/>
              </a:rPr>
              <a:t>It was decided then that the attempt should be made to materialize the thought into activity , and with a determined will the work was begun.</a:t>
            </a:r>
          </a:p>
          <a:p>
            <a:endParaRPr lang="en-US" dirty="0"/>
          </a:p>
        </p:txBody>
      </p:sp>
    </p:spTree>
  </p:cSld>
  <p:clrMapOvr>
    <a:masterClrMapping/>
  </p:clrMapOvr>
  <p:transition spd="slow">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2060"/>
                </a:solidFill>
                <a:latin typeface="Berlin Sans FB Demi" pitchFamily="34" charset="0"/>
              </a:rPr>
              <a:t>METHOD OF SEARCHING RUBRICS</a:t>
            </a:r>
            <a:endParaRPr lang="en-US" dirty="0">
              <a:solidFill>
                <a:srgbClr val="002060"/>
              </a:solidFill>
              <a:latin typeface="Berlin Sans FB Demi" pitchFamily="34" charset="0"/>
            </a:endParaRPr>
          </a:p>
        </p:txBody>
      </p:sp>
      <p:sp>
        <p:nvSpPr>
          <p:cNvPr id="3" name="Content Placeholder 2"/>
          <p:cNvSpPr>
            <a:spLocks noGrp="1"/>
          </p:cNvSpPr>
          <p:nvPr>
            <p:ph idx="1"/>
          </p:nvPr>
        </p:nvSpPr>
        <p:spPr>
          <a:xfrm>
            <a:off x="457200" y="1600200"/>
            <a:ext cx="8229600" cy="4495800"/>
          </a:xfrm>
        </p:spPr>
        <p:txBody>
          <a:bodyPr>
            <a:normAutofit fontScale="70000" lnSpcReduction="20000"/>
          </a:bodyPr>
          <a:lstStyle/>
          <a:p>
            <a:pPr>
              <a:lnSpc>
                <a:spcPct val="120000"/>
              </a:lnSpc>
              <a:buNone/>
            </a:pPr>
            <a:r>
              <a:rPr lang="en-US" dirty="0" smtClean="0"/>
              <a:t>    • </a:t>
            </a:r>
            <a:r>
              <a:rPr lang="en-US" sz="3600" b="1" dirty="0" smtClean="0">
                <a:latin typeface="Times New Roman" pitchFamily="18" charset="0"/>
                <a:cs typeface="Times New Roman" pitchFamily="18" charset="0"/>
              </a:rPr>
              <a:t>In Searching for any desired symptom, the physician should first express it mentally or better in writing employing words commonly used and then select the word in sentence or the noun, verb or essential adjective and referring in the concordance in the responsive chapter. </a:t>
            </a:r>
          </a:p>
          <a:p>
            <a:pPr>
              <a:lnSpc>
                <a:spcPct val="120000"/>
              </a:lnSpc>
              <a:buNone/>
            </a:pP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t>
            </a:r>
            <a:r>
              <a:rPr lang="en-US" sz="3600" b="1" dirty="0" err="1" smtClean="0">
                <a:latin typeface="Times New Roman" pitchFamily="18" charset="0"/>
                <a:cs typeface="Times New Roman" pitchFamily="18" charset="0"/>
              </a:rPr>
              <a:t>E.g</a:t>
            </a:r>
            <a:r>
              <a:rPr lang="en-US" sz="3600" b="1" dirty="0" smtClean="0">
                <a:latin typeface="Times New Roman" pitchFamily="18" charset="0"/>
                <a:cs typeface="Times New Roman" pitchFamily="18" charset="0"/>
              </a:rPr>
              <a:t> Imagination of having two heads. Here imagination is noun as well as the central thought. The desired rubric can be found under two heading imaginations and heads.</a:t>
            </a:r>
            <a:r>
              <a:rPr lang="en-US" b="1" dirty="0" smtClean="0">
                <a:latin typeface="Times New Roman" pitchFamily="18" charset="0"/>
                <a:cs typeface="Times New Roman" pitchFamily="18" charset="0"/>
              </a:rPr>
              <a:t> </a:t>
            </a:r>
            <a:endParaRPr lang="en-US" b="1" dirty="0">
              <a:latin typeface="Times New Roman" pitchFamily="18" charset="0"/>
              <a:cs typeface="Times New Roman" pitchFamily="18" charset="0"/>
            </a:endParaRPr>
          </a:p>
        </p:txBody>
      </p:sp>
    </p:spTree>
  </p:cSld>
  <p:clrMapOvr>
    <a:masterClrMapping/>
  </p:clrMapOvr>
  <p:transition spd="slow">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1"/>
            <a:ext cx="8229600" cy="6096000"/>
          </a:xfrm>
        </p:spPr>
        <p:txBody>
          <a:bodyPr>
            <a:normAutofit fontScale="85000" lnSpcReduction="10000"/>
          </a:bodyPr>
          <a:lstStyle/>
          <a:p>
            <a:pPr>
              <a:buNone/>
            </a:pPr>
            <a:r>
              <a:rPr lang="en-US" dirty="0" smtClean="0"/>
              <a:t>    </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E.g</a:t>
            </a:r>
            <a:r>
              <a:rPr lang="en-US" b="1" dirty="0" smtClean="0">
                <a:latin typeface="Times New Roman" pitchFamily="18" charset="0"/>
                <a:cs typeface="Times New Roman" pitchFamily="18" charset="0"/>
              </a:rPr>
              <a:t> Fancies seeing cats and dogs. This can be under cats, dogs and fancies of mind and disposition chapter.</a:t>
            </a:r>
          </a:p>
          <a:p>
            <a:pPr>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E.g</a:t>
            </a:r>
            <a:r>
              <a:rPr lang="en-US" b="1" dirty="0" smtClean="0">
                <a:latin typeface="Times New Roman" pitchFamily="18" charset="0"/>
                <a:cs typeface="Times New Roman" pitchFamily="18" charset="0"/>
              </a:rPr>
              <a:t> Sensation of a stick extending from the throat to left side of abdomen, with a ball on each end of the sick. This rubric can be found under 3 headings Stick, Sensation, Abdomen of throat chapter.</a:t>
            </a:r>
          </a:p>
          <a:p>
            <a:pPr>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E.g</a:t>
            </a:r>
            <a:r>
              <a:rPr lang="en-US" b="1" dirty="0" smtClean="0">
                <a:latin typeface="Times New Roman" pitchFamily="18" charset="0"/>
                <a:cs typeface="Times New Roman" pitchFamily="18" charset="0"/>
              </a:rPr>
              <a:t> “Sight of water causes nausea and vomiting; is not able to drink, and must close the eyes when bathing.” this rubric can be found under 6 headings Sight, Water, </a:t>
            </a:r>
            <a:r>
              <a:rPr lang="en-US" b="1" dirty="0" err="1" smtClean="0">
                <a:latin typeface="Times New Roman" pitchFamily="18" charset="0"/>
                <a:cs typeface="Times New Roman" pitchFamily="18" charset="0"/>
              </a:rPr>
              <a:t>Nausea,Vomiting</a:t>
            </a:r>
            <a:r>
              <a:rPr lang="en-US" b="1" dirty="0" smtClean="0">
                <a:latin typeface="Times New Roman" pitchFamily="18" charset="0"/>
                <a:cs typeface="Times New Roman" pitchFamily="18" charset="0"/>
              </a:rPr>
              <a:t>, Drink, Eyes of stomach chapter</a:t>
            </a:r>
            <a:r>
              <a:rPr lang="en-US" b="1" dirty="0">
                <a:latin typeface="Times New Roman" pitchFamily="18" charset="0"/>
                <a:cs typeface="Times New Roman" pitchFamily="18" charset="0"/>
              </a:rPr>
              <a:t>.</a:t>
            </a:r>
          </a:p>
        </p:txBody>
      </p:sp>
    </p:spTree>
  </p:cSld>
  <p:clrMapOvr>
    <a:masterClrMapping/>
  </p:clrMapOvr>
  <p:transition spd="slow">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1"/>
            <a:ext cx="8229600" cy="5943600"/>
          </a:xfrm>
        </p:spPr>
        <p:txBody>
          <a:bodyPr>
            <a:normAutofit fontScale="85000" lnSpcReduction="20000"/>
          </a:bodyPr>
          <a:lstStyle/>
          <a:p>
            <a:pPr>
              <a:buNone/>
            </a:pPr>
            <a:r>
              <a:rPr lang="en-US" dirty="0" smtClean="0"/>
              <a:t>     </a:t>
            </a:r>
            <a:r>
              <a:rPr lang="en-US" b="1" dirty="0" smtClean="0">
                <a:latin typeface="Times New Roman" pitchFamily="18" charset="0"/>
                <a:cs typeface="Times New Roman" pitchFamily="18" charset="0"/>
              </a:rPr>
              <a:t>• For </a:t>
            </a:r>
            <a:r>
              <a:rPr lang="en-US" b="1" dirty="0" err="1" smtClean="0">
                <a:latin typeface="Times New Roman" pitchFamily="18" charset="0"/>
                <a:cs typeface="Times New Roman" pitchFamily="18" charset="0"/>
              </a:rPr>
              <a:t>E.g."Desires</a:t>
            </a:r>
            <a:r>
              <a:rPr lang="en-US" b="1" dirty="0" smtClean="0">
                <a:latin typeface="Times New Roman" pitchFamily="18" charset="0"/>
                <a:cs typeface="Times New Roman" pitchFamily="18" charset="0"/>
              </a:rPr>
              <a:t> to kiss everybody"-we get that symptom as –"wants to kiss everybody. Think of the synonym "wants" or some other word in the sentence, such as "kiss" or everybody.</a:t>
            </a:r>
          </a:p>
          <a:p>
            <a:pPr>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Frequent difficulty may be met in finding a symptom on account of difference in phraseology of the </a:t>
            </a:r>
            <a:r>
              <a:rPr lang="en-US" b="1" dirty="0" err="1" smtClean="0">
                <a:latin typeface="Times New Roman" pitchFamily="18" charset="0"/>
                <a:cs typeface="Times New Roman" pitchFamily="18" charset="0"/>
              </a:rPr>
              <a:t>materia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medica</a:t>
            </a:r>
            <a:r>
              <a:rPr lang="en-US" b="1" dirty="0" smtClean="0">
                <a:latin typeface="Times New Roman" pitchFamily="18" charset="0"/>
                <a:cs typeface="Times New Roman" pitchFamily="18" charset="0"/>
              </a:rPr>
              <a:t> writers or upon the part of the person desiring to find the symptom. Therefore, when there is a failure to find a symptom under one word, the synonym should be thought of. </a:t>
            </a:r>
          </a:p>
          <a:p>
            <a:pPr>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For </a:t>
            </a:r>
            <a:r>
              <a:rPr lang="en-US" b="1" dirty="0" err="1" smtClean="0">
                <a:latin typeface="Times New Roman" pitchFamily="18" charset="0"/>
                <a:cs typeface="Times New Roman" pitchFamily="18" charset="0"/>
              </a:rPr>
              <a:t>E.g</a:t>
            </a:r>
            <a:r>
              <a:rPr lang="en-US" b="1" dirty="0" smtClean="0">
                <a:latin typeface="Times New Roman" pitchFamily="18" charset="0"/>
                <a:cs typeface="Times New Roman" pitchFamily="18" charset="0"/>
              </a:rPr>
              <a:t>: Wants to do something and yet feels no ambition While the symptom can be found referring to "do", “something” and “ambition”. </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Tree>
  </p:cSld>
  <p:clrMapOvr>
    <a:masterClrMapping/>
  </p:clrMapOvr>
  <p:transition spd="slow">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1"/>
            <a:ext cx="8229600" cy="6096000"/>
          </a:xfrm>
        </p:spPr>
        <p:txBody>
          <a:bodyPr>
            <a:normAutofit fontScale="85000" lnSpcReduction="10000"/>
          </a:bodyPr>
          <a:lstStyle/>
          <a:p>
            <a:pPr>
              <a:buNone/>
            </a:pPr>
            <a:r>
              <a:rPr lang="en-US" dirty="0" smtClean="0"/>
              <a:t>    </a:t>
            </a:r>
            <a:r>
              <a:rPr lang="en-US" b="1" dirty="0" smtClean="0">
                <a:latin typeface="Times New Roman" pitchFamily="18" charset="0"/>
                <a:cs typeface="Times New Roman" pitchFamily="18" charset="0"/>
              </a:rPr>
              <a:t>• Frequent difficulty may be met in finding a symptom on account of difference in phraseology of the </a:t>
            </a:r>
            <a:r>
              <a:rPr lang="en-US" b="1" dirty="0" err="1" smtClean="0">
                <a:latin typeface="Times New Roman" pitchFamily="18" charset="0"/>
                <a:cs typeface="Times New Roman" pitchFamily="18" charset="0"/>
              </a:rPr>
              <a:t>materia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medica</a:t>
            </a:r>
            <a:r>
              <a:rPr lang="en-US" b="1" dirty="0" smtClean="0">
                <a:latin typeface="Times New Roman" pitchFamily="18" charset="0"/>
                <a:cs typeface="Times New Roman" pitchFamily="18" charset="0"/>
              </a:rPr>
              <a:t> writers or upon the part of the person desiring to find the symptom. </a:t>
            </a:r>
          </a:p>
          <a:p>
            <a:pPr>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Therefore, when there is a failure to find a symptom under one word, the synonym should be thought of. For </a:t>
            </a:r>
            <a:r>
              <a:rPr lang="en-US" b="1" dirty="0" err="1" smtClean="0">
                <a:latin typeface="Times New Roman" pitchFamily="18" charset="0"/>
                <a:cs typeface="Times New Roman" pitchFamily="18" charset="0"/>
              </a:rPr>
              <a:t>E.g</a:t>
            </a:r>
            <a:r>
              <a:rPr lang="en-US" b="1" dirty="0" smtClean="0">
                <a:latin typeface="Times New Roman" pitchFamily="18" charset="0"/>
                <a:cs typeface="Times New Roman" pitchFamily="18" charset="0"/>
              </a:rPr>
              <a:t> :Wants to do something and yet feels no ambition.</a:t>
            </a:r>
          </a:p>
          <a:p>
            <a:pPr>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While the symptom can be found referring to "do", “ something” and “ambition” .Yet the word ' wants ' cannot be found, because the writer of the symptom did not use that word .</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Tree>
  </p:cSld>
  <p:clrMapOvr>
    <a:masterClrMapping/>
  </p:clrMapOvr>
  <p:transition spd="slow">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1"/>
            <a:ext cx="8229600" cy="6172200"/>
          </a:xfrm>
        </p:spPr>
        <p:txBody>
          <a:bodyPr>
            <a:normAutofit fontScale="92500" lnSpcReduction="20000"/>
          </a:bodyPr>
          <a:lstStyle/>
          <a:p>
            <a:pPr>
              <a:buNone/>
            </a:pPr>
            <a:r>
              <a:rPr lang="en-US" dirty="0" smtClean="0"/>
              <a:t>    </a:t>
            </a:r>
            <a:r>
              <a:rPr lang="en-US" b="1" dirty="0" smtClean="0">
                <a:latin typeface="Times New Roman" pitchFamily="18" charset="0"/>
                <a:cs typeface="Times New Roman" pitchFamily="18" charset="0"/>
              </a:rPr>
              <a:t>• The word used in the </a:t>
            </a:r>
            <a:r>
              <a:rPr lang="en-US" b="1" dirty="0" err="1" smtClean="0">
                <a:latin typeface="Times New Roman" pitchFamily="18" charset="0"/>
                <a:cs typeface="Times New Roman" pitchFamily="18" charset="0"/>
              </a:rPr>
              <a:t>materia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medica</a:t>
            </a:r>
            <a:r>
              <a:rPr lang="en-US" b="1" dirty="0" smtClean="0">
                <a:latin typeface="Times New Roman" pitchFamily="18" charset="0"/>
                <a:cs typeface="Times New Roman" pitchFamily="18" charset="0"/>
              </a:rPr>
              <a:t> is "Desires" and symptom can be found by referring to that word in the concordance. </a:t>
            </a:r>
          </a:p>
          <a:p>
            <a:pPr>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For </a:t>
            </a:r>
            <a:r>
              <a:rPr lang="en-US" b="1" dirty="0" err="1" smtClean="0">
                <a:latin typeface="Times New Roman" pitchFamily="18" charset="0"/>
                <a:cs typeface="Times New Roman" pitchFamily="18" charset="0"/>
              </a:rPr>
              <a:t>E.g</a:t>
            </a:r>
            <a:r>
              <a:rPr lang="en-US" b="1" dirty="0" smtClean="0">
                <a:latin typeface="Times New Roman" pitchFamily="18" charset="0"/>
                <a:cs typeface="Times New Roman" pitchFamily="18" charset="0"/>
              </a:rPr>
              <a:t> :"Desires to kiss everybody" we get that symptom as "wants to kiss everybody" . Think of the synonym "</a:t>
            </a:r>
            <a:r>
              <a:rPr lang="en-US" b="1" dirty="0" err="1" smtClean="0">
                <a:latin typeface="Times New Roman" pitchFamily="18" charset="0"/>
                <a:cs typeface="Times New Roman" pitchFamily="18" charset="0"/>
              </a:rPr>
              <a:t>wants"or</a:t>
            </a:r>
            <a:r>
              <a:rPr lang="en-US" b="1" dirty="0" smtClean="0">
                <a:latin typeface="Times New Roman" pitchFamily="18" charset="0"/>
                <a:cs typeface="Times New Roman" pitchFamily="18" charset="0"/>
              </a:rPr>
              <a:t> some other word in the sentence, such as "kiss "or everybody”.</a:t>
            </a:r>
          </a:p>
          <a:p>
            <a:pPr>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These volumes were not widely used. Julia M. Green characterized it was "absolutely worthless on account of bulk and repetition without useful method.“</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Tree>
  </p:cSld>
  <p:clrMapOvr>
    <a:masterClrMapping/>
  </p:clrMapOvr>
  <p:transition spd="slow">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a:buNone/>
            </a:pPr>
            <a:r>
              <a:rPr lang="en-US" b="1" dirty="0" smtClean="0">
                <a:latin typeface="Times New Roman" pitchFamily="18" charset="0"/>
                <a:cs typeface="Times New Roman" pitchFamily="18" charset="0"/>
              </a:rPr>
              <a:t>   • Of the work, Kent says, "The most shameful work that ever appeared, and it is no wonder the author has gone over to Christian Science and abandoned medicine entirely. Not over 40 percent of the genuine </a:t>
            </a:r>
            <a:r>
              <a:rPr lang="en-US" b="1" dirty="0" err="1" smtClean="0">
                <a:latin typeface="Times New Roman" pitchFamily="18" charset="0"/>
                <a:cs typeface="Times New Roman" pitchFamily="18" charset="0"/>
              </a:rPr>
              <a:t>materia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medica</a:t>
            </a:r>
            <a:r>
              <a:rPr lang="en-US" b="1" dirty="0" smtClean="0">
                <a:latin typeface="Times New Roman" pitchFamily="18" charset="0"/>
                <a:cs typeface="Times New Roman" pitchFamily="18" charset="0"/>
              </a:rPr>
              <a:t> is in this pretended complete work, while one half of Gentry's symptoms cannot be found in any </a:t>
            </a:r>
            <a:r>
              <a:rPr lang="en-US" b="1" dirty="0" err="1" smtClean="0">
                <a:latin typeface="Times New Roman" pitchFamily="18" charset="0"/>
                <a:cs typeface="Times New Roman" pitchFamily="18" charset="0"/>
              </a:rPr>
              <a:t>materia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medica</a:t>
            </a:r>
            <a:r>
              <a:rPr lang="en-US" b="1" dirty="0" smtClean="0">
                <a:latin typeface="Times New Roman" pitchFamily="18" charset="0"/>
                <a:cs typeface="Times New Roman" pitchFamily="18" charset="0"/>
              </a:rPr>
              <a:t>. It is a mess of trash."</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Tree>
  </p:cSld>
  <p:clrMapOvr>
    <a:masterClrMapping/>
  </p:clrMapOvr>
  <p:transition spd="slow">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15000"/>
          </a:xfrm>
        </p:spPr>
        <p:txBody>
          <a:bodyPr/>
          <a:lstStyle/>
          <a:p>
            <a:r>
              <a:rPr lang="en-US" b="1" dirty="0" smtClean="0">
                <a:latin typeface="Times New Roman" pitchFamily="18" charset="0"/>
                <a:cs typeface="Times New Roman" pitchFamily="18" charset="0"/>
              </a:rPr>
              <a:t>As an experiment, Dr. K-H. Geyser noted the symptoms that appear at the top right page of every 100 pages, and checked them for accuracy. </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He could trace them all back to </a:t>
            </a:r>
            <a:r>
              <a:rPr lang="en-US" b="1" dirty="0" err="1" smtClean="0">
                <a:latin typeface="Times New Roman" pitchFamily="18" charset="0"/>
                <a:cs typeface="Times New Roman" pitchFamily="18" charset="0"/>
              </a:rPr>
              <a:t>provings</a:t>
            </a:r>
            <a:r>
              <a:rPr lang="en-US" b="1" dirty="0" smtClean="0">
                <a:latin typeface="Times New Roman" pitchFamily="18" charset="0"/>
                <a:cs typeface="Times New Roman" pitchFamily="18" charset="0"/>
              </a:rPr>
              <a:t> and reliable sources. Who to believe? Was Kent simply trashing the competition.</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Tree>
  </p:cSld>
  <p:clrMapOvr>
    <a:masterClrMapping/>
  </p:clrMapOvr>
  <p:transition spd="slow">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Berlin Sans FB Demi" pitchFamily="34" charset="0"/>
              </a:rPr>
              <a:t>LIST OF ABBREVIATIONS OF MEDICINES </a:t>
            </a:r>
            <a:endParaRPr lang="en-US" b="1" dirty="0">
              <a:latin typeface="Berlin Sans FB Demi" pitchFamily="34" charset="0"/>
            </a:endParaRPr>
          </a:p>
        </p:txBody>
      </p:sp>
      <p:sp>
        <p:nvSpPr>
          <p:cNvPr id="3" name="Content Placeholder 2"/>
          <p:cNvSpPr>
            <a:spLocks noGrp="1"/>
          </p:cNvSpPr>
          <p:nvPr>
            <p:ph idx="1"/>
          </p:nvPr>
        </p:nvSpPr>
        <p:spPr>
          <a:xfrm>
            <a:off x="457200" y="1523999"/>
            <a:ext cx="8229600" cy="5334001"/>
          </a:xfrm>
        </p:spPr>
        <p:txBody>
          <a:bodyPr>
            <a:normAutofit fontScale="77500" lnSpcReduction="20000"/>
          </a:bodyPr>
          <a:lstStyle/>
          <a:p>
            <a:r>
              <a:rPr lang="en-US" b="1" dirty="0" smtClean="0">
                <a:latin typeface="Times New Roman" pitchFamily="18" charset="0"/>
                <a:cs typeface="Times New Roman" pitchFamily="18" charset="0"/>
              </a:rPr>
              <a:t>From </a:t>
            </a:r>
            <a:r>
              <a:rPr lang="en-US" b="1" dirty="0" err="1" smtClean="0">
                <a:latin typeface="Times New Roman" pitchFamily="18" charset="0"/>
                <a:cs typeface="Times New Roman" pitchFamily="18" charset="0"/>
              </a:rPr>
              <a:t>Abies</a:t>
            </a:r>
            <a:r>
              <a:rPr lang="en-US" b="1" dirty="0" smtClean="0">
                <a:latin typeface="Times New Roman" pitchFamily="18" charset="0"/>
                <a:cs typeface="Times New Roman" pitchFamily="18" charset="0"/>
              </a:rPr>
              <a:t> Canadensis to </a:t>
            </a:r>
            <a:r>
              <a:rPr lang="en-US" b="1" dirty="0" err="1" smtClean="0">
                <a:latin typeface="Times New Roman" pitchFamily="18" charset="0"/>
                <a:cs typeface="Times New Roman" pitchFamily="18" charset="0"/>
              </a:rPr>
              <a:t>Zizia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aurea</a:t>
            </a:r>
            <a:r>
              <a:rPr lang="en-US" b="1" dirty="0" smtClean="0">
                <a:latin typeface="Times New Roman" pitchFamily="18" charset="0"/>
                <a:cs typeface="Times New Roman" pitchFamily="18" charset="0"/>
              </a:rPr>
              <a:t>. Total of 420 drugs are dealt within this repertory. .</a:t>
            </a:r>
          </a:p>
          <a:p>
            <a:pPr>
              <a:buNone/>
            </a:pPr>
            <a:endParaRPr lang="en-US" b="1" dirty="0" smtClean="0">
              <a:latin typeface="Times New Roman" pitchFamily="18" charset="0"/>
              <a:cs typeface="Times New Roman" pitchFamily="18" charset="0"/>
            </a:endParaRPr>
          </a:p>
          <a:p>
            <a:r>
              <a:rPr lang="en-US" sz="4600" b="1" u="sng" dirty="0" smtClean="0">
                <a:latin typeface="Times New Roman" pitchFamily="18" charset="0"/>
                <a:cs typeface="Times New Roman" pitchFamily="18" charset="0"/>
              </a:rPr>
              <a:t>Explanation :</a:t>
            </a:r>
          </a:p>
          <a:p>
            <a:pPr>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Regarding – how to use the book is given in this section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Followed by the corresponding chapter.</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eg</a:t>
            </a:r>
            <a:r>
              <a:rPr lang="en-US" b="1" dirty="0" smtClean="0">
                <a:latin typeface="Times New Roman" pitchFamily="18" charset="0"/>
                <a:cs typeface="Times New Roman" pitchFamily="18" charset="0"/>
              </a:rPr>
              <a:t> – in volume I : Mind and Disposition . Abbreviation of the symptom or rubric is mentioned first –</a:t>
            </a:r>
            <a:br>
              <a:rPr lang="en-US" b="1" dirty="0" smtClean="0">
                <a:latin typeface="Times New Roman" pitchFamily="18" charset="0"/>
                <a:cs typeface="Times New Roman" pitchFamily="18" charset="0"/>
              </a:rPr>
            </a:br>
            <a:r>
              <a:rPr lang="en-US" b="1" dirty="0" err="1" smtClean="0">
                <a:latin typeface="Times New Roman" pitchFamily="18" charset="0"/>
                <a:cs typeface="Times New Roman" pitchFamily="18" charset="0"/>
              </a:rPr>
              <a:t>i.e</a:t>
            </a:r>
            <a:r>
              <a:rPr lang="en-US" b="1" dirty="0" smtClean="0">
                <a:latin typeface="Times New Roman" pitchFamily="18" charset="0"/>
                <a:cs typeface="Times New Roman" pitchFamily="18" charset="0"/>
              </a:rPr>
              <a:t> for “ Abdomen ” — ABD</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Aberration ” — ABE</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Abroad, and abruptly — ABR etc .   [ this abbreviation of the symptom is given only in volume 1 ]</a:t>
            </a:r>
            <a:br>
              <a:rPr lang="en-US" b="1" dirty="0" smtClean="0">
                <a:latin typeface="Times New Roman" pitchFamily="18" charset="0"/>
                <a:cs typeface="Times New Roman" pitchFamily="18" charset="0"/>
              </a:rPr>
            </a:br>
            <a:endParaRPr lang="en-US" b="1" dirty="0" smtClean="0">
              <a:latin typeface="Times New Roman" pitchFamily="18" charset="0"/>
              <a:cs typeface="Times New Roman" pitchFamily="18" charset="0"/>
            </a:endParaRPr>
          </a:p>
        </p:txBody>
      </p:sp>
    </p:spTree>
  </p:cSld>
  <p:clrMapOvr>
    <a:masterClrMapping/>
  </p:clrMapOvr>
  <p:transition spd="slow">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sz="4000" b="1" dirty="0" smtClean="0">
                <a:latin typeface="Times New Roman" pitchFamily="18" charset="0"/>
                <a:cs typeface="Times New Roman" pitchFamily="18" charset="0"/>
              </a:rPr>
              <a:t>The main rubric, which is followed by more number of </a:t>
            </a:r>
            <a:r>
              <a:rPr lang="en-US" sz="4000" b="1" dirty="0" err="1" smtClean="0">
                <a:latin typeface="Times New Roman" pitchFamily="18" charset="0"/>
                <a:cs typeface="Times New Roman" pitchFamily="18" charset="0"/>
              </a:rPr>
              <a:t>subrubrics</a:t>
            </a:r>
            <a:r>
              <a:rPr lang="en-US" sz="4000" b="1" dirty="0" smtClean="0">
                <a:latin typeface="Times New Roman" pitchFamily="18" charset="0"/>
                <a:cs typeface="Times New Roman" pitchFamily="18" charset="0"/>
              </a:rPr>
              <a:t> , the starting alphabet of the symptom is used first. </a:t>
            </a:r>
            <a:r>
              <a:rPr lang="en-US" sz="4000" b="1" dirty="0" err="1" smtClean="0">
                <a:latin typeface="Times New Roman" pitchFamily="18" charset="0"/>
                <a:cs typeface="Times New Roman" pitchFamily="18" charset="0"/>
              </a:rPr>
              <a:t>Eg</a:t>
            </a:r>
            <a:r>
              <a:rPr lang="en-US" sz="4000" b="1" dirty="0" smtClean="0">
                <a:latin typeface="Times New Roman" pitchFamily="18" charset="0"/>
                <a:cs typeface="Times New Roman" pitchFamily="18" charset="0"/>
              </a:rPr>
              <a:t> : The main rubric is “ Absence ”</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The </a:t>
            </a:r>
            <a:r>
              <a:rPr lang="en-US" sz="4000" b="1" dirty="0" err="1" smtClean="0">
                <a:latin typeface="Times New Roman" pitchFamily="18" charset="0"/>
                <a:cs typeface="Times New Roman" pitchFamily="18" charset="0"/>
              </a:rPr>
              <a:t>subrubric</a:t>
            </a:r>
            <a:r>
              <a:rPr lang="en-US" sz="4000" b="1" dirty="0" smtClean="0">
                <a:latin typeface="Times New Roman" pitchFamily="18" charset="0"/>
                <a:cs typeface="Times New Roman" pitchFamily="18" charset="0"/>
              </a:rPr>
              <a:t> begins with A of mind ……</a:t>
            </a:r>
            <a:endParaRPr lang="en-US" sz="4000" b="1" dirty="0">
              <a:latin typeface="Times New Roman" pitchFamily="18" charset="0"/>
              <a:cs typeface="Times New Roman" pitchFamily="18" charset="0"/>
            </a:endParaRPr>
          </a:p>
        </p:txBody>
      </p:sp>
    </p:spTree>
  </p:cSld>
  <p:clrMapOvr>
    <a:masterClrMapping/>
  </p:clrMapOvr>
  <p:transition spd="slow">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buNone/>
            </a:pPr>
            <a:r>
              <a:rPr lang="en-US" b="1" dirty="0" smtClean="0">
                <a:solidFill>
                  <a:srgbClr val="002060"/>
                </a:solidFill>
                <a:latin typeface="Times New Roman" pitchFamily="18" charset="0"/>
                <a:cs typeface="Times New Roman" pitchFamily="18" charset="0"/>
              </a:rPr>
              <a:t>MEANING OF CONCORDANCE: </a:t>
            </a:r>
          </a:p>
          <a:p>
            <a:pPr>
              <a:buNone/>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b="1" dirty="0" smtClean="0">
                <a:solidFill>
                  <a:srgbClr val="C00000"/>
                </a:solidFill>
                <a:latin typeface="Times New Roman" pitchFamily="18" charset="0"/>
                <a:cs typeface="Times New Roman" pitchFamily="18" charset="0"/>
              </a:rPr>
              <a:t>Agreement, harmony</a:t>
            </a:r>
          </a:p>
          <a:p>
            <a:pPr>
              <a:buNone/>
            </a:pPr>
            <a:r>
              <a:rPr lang="en-US" dirty="0" smtClean="0">
                <a:latin typeface="Times New Roman" pitchFamily="18" charset="0"/>
                <a:cs typeface="Times New Roman" pitchFamily="18" charset="0"/>
              </a:rPr>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An alphabetical arrangement of the principal words in a book or author with a list of passages in which each- occurs.</a:t>
            </a:r>
          </a:p>
          <a:p>
            <a:pPr>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An alphabetical list of the chief words used in a book or by a writer.</a:t>
            </a:r>
            <a:endParaRPr lang="en-US" b="1" dirty="0">
              <a:latin typeface="Times New Roman" pitchFamily="18" charset="0"/>
              <a:cs typeface="Times New Roman" pitchFamily="18" charset="0"/>
            </a:endParaRPr>
          </a:p>
        </p:txBody>
      </p:sp>
    </p:spTree>
  </p:cSld>
  <p:clrMapOvr>
    <a:masterClrMapping/>
  </p:clrMapOvr>
  <p:transition spd="slow">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2060"/>
                </a:solidFill>
                <a:latin typeface="Berlin Sans FB Demi" pitchFamily="34" charset="0"/>
              </a:rPr>
              <a:t>GRADATION</a:t>
            </a:r>
            <a:endParaRPr lang="en-US" b="1" dirty="0">
              <a:solidFill>
                <a:srgbClr val="002060"/>
              </a:solidFill>
              <a:latin typeface="Berlin Sans FB Demi" pitchFamily="34" charset="0"/>
            </a:endParaRPr>
          </a:p>
        </p:txBody>
      </p:sp>
      <p:sp>
        <p:nvSpPr>
          <p:cNvPr id="3" name="Content Placeholder 2"/>
          <p:cNvSpPr>
            <a:spLocks noGrp="1"/>
          </p:cNvSpPr>
          <p:nvPr>
            <p:ph idx="1"/>
          </p:nvPr>
        </p:nvSpPr>
        <p:spPr/>
        <p:txBody>
          <a:bodyPr>
            <a:normAutofit lnSpcReduction="10000"/>
          </a:bodyPr>
          <a:lstStyle/>
          <a:p>
            <a:pPr>
              <a:buNone/>
            </a:pPr>
            <a:r>
              <a:rPr lang="en-US" dirty="0" smtClean="0"/>
              <a:t/>
            </a:r>
            <a:br>
              <a:rPr lang="en-US" dirty="0" smtClean="0"/>
            </a:br>
            <a:r>
              <a:rPr lang="en-US" b="1" dirty="0" smtClean="0">
                <a:latin typeface="Times New Roman" pitchFamily="18" charset="0"/>
                <a:cs typeface="Times New Roman" pitchFamily="18" charset="0"/>
              </a:rPr>
              <a:t>• Only </a:t>
            </a:r>
            <a:r>
              <a:rPr lang="en-US" b="1" dirty="0" smtClean="0">
                <a:solidFill>
                  <a:srgbClr val="C00000"/>
                </a:solidFill>
                <a:latin typeface="Times New Roman" pitchFamily="18" charset="0"/>
                <a:cs typeface="Times New Roman" pitchFamily="18" charset="0"/>
              </a:rPr>
              <a:t>one gradation</a:t>
            </a:r>
            <a:r>
              <a:rPr lang="en-US" b="1" dirty="0" smtClean="0">
                <a:latin typeface="Times New Roman" pitchFamily="18" charset="0"/>
                <a:cs typeface="Times New Roman" pitchFamily="18" charset="0"/>
              </a:rPr>
              <a:t>. All the medicines are in roman. But few are in brackets too.</a:t>
            </a:r>
          </a:p>
          <a:p>
            <a:pPr>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Total number of drugs – </a:t>
            </a:r>
            <a:r>
              <a:rPr lang="en-US" b="1" dirty="0" smtClean="0">
                <a:solidFill>
                  <a:srgbClr val="C00000"/>
                </a:solidFill>
                <a:latin typeface="Times New Roman" pitchFamily="18" charset="0"/>
                <a:cs typeface="Times New Roman" pitchFamily="18" charset="0"/>
              </a:rPr>
              <a:t>420.</a:t>
            </a:r>
          </a:p>
          <a:p>
            <a:pPr>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The abbreviations given for the medicines are different from other books.</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Tree>
  </p:cSld>
  <p:clrMapOvr>
    <a:masterClrMapping/>
  </p:clrMapOvr>
  <p:transition spd="slow">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002060"/>
                </a:solidFill>
                <a:latin typeface="Berlin Sans FB Demi" pitchFamily="34" charset="0"/>
              </a:rPr>
              <a:t>CHAPTERS</a:t>
            </a:r>
            <a:endParaRPr lang="en-US" sz="5400" b="1" dirty="0">
              <a:solidFill>
                <a:srgbClr val="002060"/>
              </a:solidFill>
              <a:latin typeface="Berlin Sans FB Demi" pitchFamily="34" charset="0"/>
            </a:endParaRPr>
          </a:p>
        </p:txBody>
      </p:sp>
      <p:sp>
        <p:nvSpPr>
          <p:cNvPr id="3" name="Content Placeholder 2"/>
          <p:cNvSpPr>
            <a:spLocks noGrp="1"/>
          </p:cNvSpPr>
          <p:nvPr>
            <p:ph idx="1"/>
          </p:nvPr>
        </p:nvSpPr>
        <p:spPr/>
        <p:txBody>
          <a:bodyPr>
            <a:normAutofit fontScale="85000" lnSpcReduction="20000"/>
          </a:bodyPr>
          <a:lstStyle/>
          <a:p>
            <a:pPr>
              <a:lnSpc>
                <a:spcPct val="120000"/>
              </a:lnSpc>
              <a:buNone/>
            </a:pPr>
            <a:r>
              <a:rPr lang="en-US" dirty="0" smtClean="0"/>
              <a:t/>
            </a:r>
            <a:br>
              <a:rPr lang="en-US" dirty="0" smtClean="0"/>
            </a:br>
            <a:r>
              <a:rPr lang="en-US" b="1" dirty="0" smtClean="0">
                <a:latin typeface="Times New Roman" pitchFamily="18" charset="0"/>
                <a:cs typeface="Times New Roman" pitchFamily="18" charset="0"/>
              </a:rPr>
              <a:t>• </a:t>
            </a:r>
            <a:r>
              <a:rPr lang="en-US" b="1" dirty="0" smtClean="0">
                <a:solidFill>
                  <a:srgbClr val="C00000"/>
                </a:solidFill>
                <a:latin typeface="Times New Roman" pitchFamily="18" charset="0"/>
                <a:cs typeface="Times New Roman" pitchFamily="18" charset="0"/>
              </a:rPr>
              <a:t>Biggest chapter- </a:t>
            </a:r>
            <a:r>
              <a:rPr lang="en-US" b="1" dirty="0" smtClean="0">
                <a:latin typeface="Times New Roman" pitchFamily="18" charset="0"/>
                <a:cs typeface="Times New Roman" pitchFamily="18" charset="0"/>
              </a:rPr>
              <a:t>Menstruation and Discharges. Total no of rubrics-1435, No of pages- 479. Vol-4.</a:t>
            </a:r>
          </a:p>
          <a:p>
            <a:pPr>
              <a:lnSpc>
                <a:spcPct val="120000"/>
              </a:lnSpc>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Other big chapters are Stomach(Vol-2), Generalities and Key Notes (Vol-6), Skin (Vol-5) and eyes (Vol-1).</a:t>
            </a:r>
          </a:p>
          <a:p>
            <a:pPr>
              <a:lnSpc>
                <a:spcPct val="120000"/>
              </a:lnSpc>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t>
            </a:r>
            <a:r>
              <a:rPr lang="en-US" b="1" dirty="0" smtClean="0">
                <a:solidFill>
                  <a:srgbClr val="C00000"/>
                </a:solidFill>
                <a:latin typeface="Times New Roman" pitchFamily="18" charset="0"/>
                <a:cs typeface="Times New Roman" pitchFamily="18" charset="0"/>
              </a:rPr>
              <a:t>Smallest chapter </a:t>
            </a:r>
            <a:r>
              <a:rPr lang="en-US" b="1" dirty="0" smtClean="0">
                <a:latin typeface="Times New Roman" pitchFamily="18" charset="0"/>
                <a:cs typeface="Times New Roman" pitchFamily="18" charset="0"/>
              </a:rPr>
              <a:t>–Ears (59 Pages and 544 Rubrics). </a:t>
            </a:r>
            <a:r>
              <a:rPr lang="en-US" b="1" dirty="0" err="1" smtClean="0">
                <a:latin typeface="Times New Roman" pitchFamily="18" charset="0"/>
                <a:cs typeface="Times New Roman" pitchFamily="18" charset="0"/>
              </a:rPr>
              <a:t>Vol</a:t>
            </a:r>
            <a:r>
              <a:rPr lang="en-US" b="1" dirty="0" smtClean="0">
                <a:latin typeface="Times New Roman" pitchFamily="18" charset="0"/>
                <a:cs typeface="Times New Roman" pitchFamily="18" charset="0"/>
              </a:rPr>
              <a:t>-1.</a:t>
            </a:r>
            <a:endParaRPr lang="en-US" dirty="0"/>
          </a:p>
        </p:txBody>
      </p:sp>
    </p:spTree>
  </p:cSld>
  <p:clrMapOvr>
    <a:masterClrMapping/>
  </p:clrMapOvr>
  <p:transition spd="slow">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1"/>
            <a:ext cx="8229600" cy="6019800"/>
          </a:xfrm>
        </p:spPr>
        <p:txBody>
          <a:bodyPr>
            <a:normAutofit fontScale="85000" lnSpcReduction="10000"/>
          </a:bodyPr>
          <a:lstStyle/>
          <a:p>
            <a:pPr>
              <a:lnSpc>
                <a:spcPct val="120000"/>
              </a:lnSpc>
              <a:buNone/>
            </a:pPr>
            <a:r>
              <a:rPr lang="en-US" dirty="0" smtClean="0"/>
              <a:t>    • </a:t>
            </a:r>
            <a:r>
              <a:rPr lang="en-US" b="1" dirty="0" smtClean="0">
                <a:latin typeface="Times New Roman" pitchFamily="18" charset="0"/>
                <a:cs typeface="Times New Roman" pitchFamily="18" charset="0"/>
              </a:rPr>
              <a:t>Other small chapters are Lactation and Mammary Glands (80/622) Sleep and Dream(84/84), Bones and Limbs in General(84/541), Nose (85/650), Hypochondria (93/435), Male Sexual Organs (99/699).</a:t>
            </a:r>
          </a:p>
          <a:p>
            <a:pPr>
              <a:lnSpc>
                <a:spcPct val="120000"/>
              </a:lnSpc>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Diagnostic and pathological rubrics are given in Generalities and keynotes chapter. </a:t>
            </a:r>
            <a:r>
              <a:rPr lang="en-US" b="1" dirty="0" err="1" smtClean="0">
                <a:latin typeface="Times New Roman" pitchFamily="18" charset="0"/>
                <a:cs typeface="Times New Roman" pitchFamily="18" charset="0"/>
              </a:rPr>
              <a:t>E.g</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Anasarca</a:t>
            </a:r>
            <a:r>
              <a:rPr lang="en-US" b="1" dirty="0" smtClean="0">
                <a:latin typeface="Times New Roman" pitchFamily="18" charset="0"/>
                <a:cs typeface="Times New Roman" pitchFamily="18" charset="0"/>
              </a:rPr>
              <a:t>, Anemia, Dropsy, Gangrene, Hypertrophy, </a:t>
            </a:r>
            <a:r>
              <a:rPr lang="en-US" b="1" dirty="0" err="1" smtClean="0">
                <a:latin typeface="Times New Roman" pitchFamily="18" charset="0"/>
                <a:cs typeface="Times New Roman" pitchFamily="18" charset="0"/>
              </a:rPr>
              <a:t>Marasmus</a:t>
            </a:r>
            <a:r>
              <a:rPr lang="en-US" b="1" dirty="0" smtClean="0">
                <a:latin typeface="Times New Roman" pitchFamily="18" charset="0"/>
                <a:cs typeface="Times New Roman" pitchFamily="18" charset="0"/>
              </a:rPr>
              <a:t>, Metastasis, Malignant and Typhoid.</a:t>
            </a:r>
          </a:p>
          <a:p>
            <a:pPr>
              <a:lnSpc>
                <a:spcPct val="120000"/>
              </a:lnSpc>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Rubrics of mind too given in this chapter. </a:t>
            </a:r>
            <a:endParaRPr lang="en-US" b="1" dirty="0">
              <a:latin typeface="Times New Roman" pitchFamily="18" charset="0"/>
              <a:cs typeface="Times New Roman" pitchFamily="18" charset="0"/>
            </a:endParaRPr>
          </a:p>
        </p:txBody>
      </p:sp>
    </p:spTree>
  </p:cSld>
  <p:clrMapOvr>
    <a:masterClrMapping/>
  </p:clrMapOvr>
  <p:transition spd="slow">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002060"/>
                </a:solidFill>
                <a:latin typeface="Berlin Sans FB Demi" pitchFamily="34" charset="0"/>
              </a:rPr>
              <a:t>MERITS OF THE BOOK </a:t>
            </a:r>
            <a:endParaRPr lang="en-US" b="1" dirty="0">
              <a:solidFill>
                <a:srgbClr val="002060"/>
              </a:solidFill>
              <a:latin typeface="Berlin Sans FB Demi" pitchFamily="34" charset="0"/>
            </a:endParaRPr>
          </a:p>
        </p:txBody>
      </p:sp>
      <p:sp>
        <p:nvSpPr>
          <p:cNvPr id="3" name="Content Placeholder 2"/>
          <p:cNvSpPr>
            <a:spLocks noGrp="1"/>
          </p:cNvSpPr>
          <p:nvPr>
            <p:ph idx="1"/>
          </p:nvPr>
        </p:nvSpPr>
        <p:spPr>
          <a:xfrm>
            <a:off x="457200" y="1775191"/>
            <a:ext cx="8229600" cy="5082809"/>
          </a:xfrm>
        </p:spPr>
        <p:txBody>
          <a:bodyPr>
            <a:normAutofit fontScale="70000" lnSpcReduction="20000"/>
          </a:bodyPr>
          <a:lstStyle/>
          <a:p>
            <a:pPr>
              <a:lnSpc>
                <a:spcPct val="120000"/>
              </a:lnSpc>
              <a:buNone/>
            </a:pPr>
            <a:r>
              <a:rPr lang="en-US" dirty="0" smtClean="0"/>
              <a:t>    </a:t>
            </a:r>
            <a:r>
              <a:rPr lang="en-US" b="1" dirty="0" smtClean="0">
                <a:latin typeface="Times New Roman" pitchFamily="18" charset="0"/>
                <a:cs typeface="Times New Roman" pitchFamily="18" charset="0"/>
              </a:rPr>
              <a:t>• Useful as a book of reference , to find the desired symptom together with the indicated remedy. </a:t>
            </a:r>
          </a:p>
          <a:p>
            <a:pPr>
              <a:lnSpc>
                <a:spcPct val="120000"/>
              </a:lnSpc>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The symptoms are given in their original form (</a:t>
            </a:r>
            <a:r>
              <a:rPr lang="en-US" b="1" dirty="0" err="1" smtClean="0">
                <a:latin typeface="Times New Roman" pitchFamily="18" charset="0"/>
                <a:cs typeface="Times New Roman" pitchFamily="18" charset="0"/>
              </a:rPr>
              <a:t>Provers</a:t>
            </a:r>
            <a:r>
              <a:rPr lang="en-US" b="1" dirty="0" smtClean="0">
                <a:latin typeface="Times New Roman" pitchFamily="18" charset="0"/>
                <a:cs typeface="Times New Roman" pitchFamily="18" charset="0"/>
              </a:rPr>
              <a:t> own language) without much change.</a:t>
            </a:r>
          </a:p>
          <a:p>
            <a:pPr>
              <a:lnSpc>
                <a:spcPct val="120000"/>
              </a:lnSpc>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In the repertory the author has used the phraseology of </a:t>
            </a:r>
            <a:r>
              <a:rPr lang="en-US" b="1" dirty="0" err="1" smtClean="0">
                <a:latin typeface="Times New Roman" pitchFamily="18" charset="0"/>
                <a:cs typeface="Times New Roman" pitchFamily="18" charset="0"/>
              </a:rPr>
              <a:t>Materia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medica</a:t>
            </a:r>
            <a:r>
              <a:rPr lang="en-US" b="1" dirty="0" smtClean="0">
                <a:latin typeface="Times New Roman" pitchFamily="18" charset="0"/>
                <a:cs typeface="Times New Roman" pitchFamily="18" charset="0"/>
              </a:rPr>
              <a:t> without much change. </a:t>
            </a:r>
          </a:p>
          <a:p>
            <a:pPr>
              <a:lnSpc>
                <a:spcPct val="120000"/>
              </a:lnSpc>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Symptoms arranged in alphabetical order under each chapter.</a:t>
            </a:r>
          </a:p>
          <a:p>
            <a:pPr>
              <a:lnSpc>
                <a:spcPct val="120000"/>
              </a:lnSpc>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Symptoms can be found easily, which saves a lot of time.</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Tree>
  </p:cSld>
  <p:clrMapOvr>
    <a:masterClrMapping/>
  </p:clrMapOvr>
  <p:transition spd="slow">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6172201"/>
          </a:xfrm>
        </p:spPr>
        <p:txBody>
          <a:bodyPr>
            <a:normAutofit fontScale="70000" lnSpcReduction="20000"/>
          </a:bodyPr>
          <a:lstStyle/>
          <a:p>
            <a:pPr>
              <a:lnSpc>
                <a:spcPct val="120000"/>
              </a:lnSpc>
              <a:buNone/>
            </a:pPr>
            <a:r>
              <a:rPr lang="en-US" dirty="0" smtClean="0"/>
              <a:t>     </a:t>
            </a:r>
            <a:r>
              <a:rPr lang="en-US" b="1" dirty="0" smtClean="0">
                <a:latin typeface="Times New Roman" pitchFamily="18" charset="0"/>
                <a:cs typeface="Times New Roman" pitchFamily="18" charset="0"/>
              </a:rPr>
              <a:t>• One symptom can be referred to at many places.</a:t>
            </a:r>
          </a:p>
          <a:p>
            <a:pPr>
              <a:lnSpc>
                <a:spcPct val="120000"/>
              </a:lnSpc>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This book could be useful for searching peculiar or a complex symptom. Which is not present in general repertoires and needs to be taken in to account for solving our problem.</a:t>
            </a:r>
          </a:p>
          <a:p>
            <a:pPr>
              <a:lnSpc>
                <a:spcPct val="120000"/>
              </a:lnSpc>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If we use verb, noun or adjective of the symptom any layman can use this repertory.</a:t>
            </a:r>
          </a:p>
          <a:p>
            <a:pPr>
              <a:lnSpc>
                <a:spcPct val="120000"/>
              </a:lnSpc>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Very easy to find out the rubrics as first 3 alphabets are given at the top of each page. As well as in between the rubrics (only in 1st </a:t>
            </a:r>
            <a:r>
              <a:rPr lang="en-US" b="1" dirty="0" err="1" smtClean="0">
                <a:latin typeface="Times New Roman" pitchFamily="18" charset="0"/>
                <a:cs typeface="Times New Roman" pitchFamily="18" charset="0"/>
              </a:rPr>
              <a:t>vol</a:t>
            </a:r>
            <a:r>
              <a:rPr lang="en-US" b="1" dirty="0" smtClean="0">
                <a:latin typeface="Times New Roman" pitchFamily="18" charset="0"/>
                <a:cs typeface="Times New Roman" pitchFamily="18" charset="0"/>
              </a:rPr>
              <a:t>).</a:t>
            </a:r>
          </a:p>
          <a:p>
            <a:pPr>
              <a:lnSpc>
                <a:spcPct val="120000"/>
              </a:lnSpc>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Few clinical hints are given after few rubrics from his clinical experience.</a:t>
            </a:r>
            <a:endParaRPr lang="en-US" b="1" dirty="0">
              <a:latin typeface="Times New Roman" pitchFamily="18" charset="0"/>
              <a:cs typeface="Times New Roman" pitchFamily="18" charset="0"/>
            </a:endParaRPr>
          </a:p>
        </p:txBody>
      </p:sp>
    </p:spTree>
  </p:cSld>
  <p:clrMapOvr>
    <a:masterClrMapping/>
  </p:clrMapOvr>
  <p:transition spd="slow">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002060"/>
                </a:solidFill>
                <a:latin typeface="Berlin Sans FB Demi" pitchFamily="34" charset="0"/>
              </a:rPr>
              <a:t>DEMERITS</a:t>
            </a:r>
            <a:endParaRPr lang="en-US" sz="5400" b="1" dirty="0">
              <a:solidFill>
                <a:srgbClr val="002060"/>
              </a:solidFill>
              <a:latin typeface="Berlin Sans FB Demi" pitchFamily="34" charset="0"/>
            </a:endParaRPr>
          </a:p>
        </p:txBody>
      </p:sp>
      <p:sp>
        <p:nvSpPr>
          <p:cNvPr id="3" name="Content Placeholder 2"/>
          <p:cNvSpPr>
            <a:spLocks noGrp="1"/>
          </p:cNvSpPr>
          <p:nvPr>
            <p:ph idx="1"/>
          </p:nvPr>
        </p:nvSpPr>
        <p:spPr/>
        <p:txBody>
          <a:bodyPr>
            <a:normAutofit lnSpcReduction="10000"/>
          </a:bodyPr>
          <a:lstStyle/>
          <a:p>
            <a:pPr>
              <a:buNone/>
            </a:pPr>
            <a:r>
              <a:rPr lang="en-US" dirty="0" smtClean="0"/>
              <a:t>    • </a:t>
            </a:r>
            <a:r>
              <a:rPr lang="en-US" b="1" dirty="0" smtClean="0">
                <a:latin typeface="Times New Roman" pitchFamily="18" charset="0"/>
                <a:cs typeface="Times New Roman" pitchFamily="18" charset="0"/>
              </a:rPr>
              <a:t>Majority of the rubrics consist of only one remedy. Hence cannot be used for </a:t>
            </a:r>
            <a:r>
              <a:rPr lang="en-US" b="1" dirty="0" err="1" smtClean="0">
                <a:latin typeface="Times New Roman" pitchFamily="18" charset="0"/>
                <a:cs typeface="Times New Roman" pitchFamily="18" charset="0"/>
              </a:rPr>
              <a:t>repertorization</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Not useful for a systemic </a:t>
            </a:r>
            <a:r>
              <a:rPr lang="en-US" b="1" dirty="0" err="1" smtClean="0">
                <a:latin typeface="Times New Roman" pitchFamily="18" charset="0"/>
                <a:cs typeface="Times New Roman" pitchFamily="18" charset="0"/>
              </a:rPr>
              <a:t>repertorization</a:t>
            </a:r>
            <a:r>
              <a:rPr lang="en-US" b="1" dirty="0" smtClean="0">
                <a:latin typeface="Times New Roman" pitchFamily="18" charset="0"/>
                <a:cs typeface="Times New Roman" pitchFamily="18" charset="0"/>
              </a:rPr>
              <a:t>. It is only a reference book for the remedy differentiation after </a:t>
            </a:r>
            <a:r>
              <a:rPr lang="en-US" b="1" dirty="0" err="1" smtClean="0">
                <a:latin typeface="Times New Roman" pitchFamily="18" charset="0"/>
                <a:cs typeface="Times New Roman" pitchFamily="18" charset="0"/>
              </a:rPr>
              <a:t>repertorization</a:t>
            </a:r>
            <a:r>
              <a:rPr lang="en-US" b="1" dirty="0" smtClean="0">
                <a:latin typeface="Times New Roman" pitchFamily="18" charset="0"/>
                <a:cs typeface="Times New Roman" pitchFamily="18" charset="0"/>
              </a:rPr>
              <a:t> as the symptoms are in </a:t>
            </a:r>
            <a:r>
              <a:rPr lang="en-US" b="1" dirty="0" err="1" smtClean="0">
                <a:latin typeface="Times New Roman" pitchFamily="18" charset="0"/>
                <a:cs typeface="Times New Roman" pitchFamily="18" charset="0"/>
              </a:rPr>
              <a:t>provers</a:t>
            </a:r>
            <a:r>
              <a:rPr lang="en-US" b="1" dirty="0" smtClean="0">
                <a:latin typeface="Times New Roman" pitchFamily="18" charset="0"/>
                <a:cs typeface="Times New Roman" pitchFamily="18" charset="0"/>
              </a:rPr>
              <a:t> own language</a:t>
            </a:r>
            <a:r>
              <a:rPr lang="en-US" dirty="0" smtClean="0"/>
              <a:t>.</a:t>
            </a:r>
            <a:br>
              <a:rPr lang="en-US" dirty="0" smtClean="0"/>
            </a:br>
            <a:endParaRPr lang="en-US" dirty="0"/>
          </a:p>
        </p:txBody>
      </p:sp>
    </p:spTree>
  </p:cSld>
  <p:clrMapOvr>
    <a:masterClrMapping/>
  </p:clrMapOvr>
  <p:transition spd="slow">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a:buNone/>
            </a:pPr>
            <a:r>
              <a:rPr lang="en-US" dirty="0" smtClean="0"/>
              <a:t>    </a:t>
            </a:r>
            <a:r>
              <a:rPr lang="en-US" b="1" dirty="0" smtClean="0">
                <a:latin typeface="Times New Roman" pitchFamily="18" charset="0"/>
                <a:cs typeface="Times New Roman" pitchFamily="18" charset="0"/>
              </a:rPr>
              <a:t>• Not useful for a bedside prescription as it consists of 6 volumes.</a:t>
            </a:r>
          </a:p>
          <a:p>
            <a:pPr>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Gradation of drugs are not given.</a:t>
            </a:r>
          </a:p>
          <a:p>
            <a:pPr>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One who uses the book should have a thorough knowledge of synonyms.</a:t>
            </a:r>
          </a:p>
          <a:p>
            <a:pPr>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Source of the book is not mentioned.</a:t>
            </a:r>
            <a:endParaRPr lang="en-US" b="1" dirty="0">
              <a:latin typeface="Times New Roman" pitchFamily="18" charset="0"/>
              <a:cs typeface="Times New Roman" pitchFamily="18" charset="0"/>
            </a:endParaRPr>
          </a:p>
        </p:txBody>
      </p:sp>
    </p:spTree>
  </p:cSld>
  <p:clrMapOvr>
    <a:masterClrMapping/>
  </p:clrMapOvr>
  <p:transition spd="slow">
    <p:fade thruBlk="1"/>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29200"/>
            <a:ext cx="8229600" cy="1143000"/>
          </a:xfrm>
        </p:spPr>
        <p:txBody>
          <a:bodyPr>
            <a:noAutofit/>
          </a:bodyPr>
          <a:lstStyle/>
          <a:p>
            <a:pPr algn="r"/>
            <a:r>
              <a:rPr lang="en-IN" sz="11500" b="1" dirty="0" smtClean="0">
                <a:solidFill>
                  <a:schemeClr val="accent3">
                    <a:lumMod val="50000"/>
                  </a:schemeClr>
                </a:solidFill>
                <a:latin typeface="Chiller" pitchFamily="82" charset="0"/>
              </a:rPr>
              <a:t>THANK YOU</a:t>
            </a:r>
            <a:endParaRPr lang="en-IN" sz="11500" b="1" dirty="0">
              <a:solidFill>
                <a:schemeClr val="accent3">
                  <a:lumMod val="50000"/>
                </a:schemeClr>
              </a:solidFill>
              <a:latin typeface="Chiller" pitchFamily="82" charset="0"/>
            </a:endParaRPr>
          </a:p>
        </p:txBody>
      </p:sp>
    </p:spTree>
  </p:cSld>
  <p:clrMapOvr>
    <a:masterClrMapping/>
  </p:clrMapOvr>
  <p:transition spd="slow">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Berlin Sans FB Demi" pitchFamily="34" charset="0"/>
              </a:rPr>
              <a:t>AUTHOR</a:t>
            </a:r>
            <a:endParaRPr lang="en-US" sz="5400" b="1" dirty="0">
              <a:latin typeface="Berlin Sans FB Demi" pitchFamily="34" charset="0"/>
            </a:endParaRPr>
          </a:p>
        </p:txBody>
      </p:sp>
      <p:sp>
        <p:nvSpPr>
          <p:cNvPr id="3" name="Content Placeholder 2"/>
          <p:cNvSpPr>
            <a:spLocks noGrp="1"/>
          </p:cNvSpPr>
          <p:nvPr>
            <p:ph idx="1"/>
          </p:nvPr>
        </p:nvSpPr>
        <p:spPr/>
        <p:txBody>
          <a:bodyPr/>
          <a:lstStyle/>
          <a:p>
            <a:pPr>
              <a:buNone/>
            </a:pPr>
            <a:r>
              <a:rPr lang="en-US" b="1" dirty="0" smtClean="0">
                <a:solidFill>
                  <a:srgbClr val="C00000"/>
                </a:solidFill>
                <a:latin typeface="Times New Roman" pitchFamily="18" charset="0"/>
                <a:cs typeface="Times New Roman" pitchFamily="18" charset="0"/>
              </a:rPr>
              <a:t>Author name: William Daniel Gentry</a:t>
            </a:r>
          </a:p>
          <a:p>
            <a:pPr>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Dr.Gentry</a:t>
            </a:r>
            <a:r>
              <a:rPr lang="en-US" b="1" dirty="0" smtClean="0">
                <a:latin typeface="Times New Roman" pitchFamily="18" charset="0"/>
                <a:cs typeface="Times New Roman" pitchFamily="18" charset="0"/>
              </a:rPr>
              <a:t> was against the conventional repertoires of </a:t>
            </a:r>
            <a:r>
              <a:rPr lang="en-US" b="1" dirty="0" err="1" smtClean="0">
                <a:latin typeface="Times New Roman" pitchFamily="18" charset="0"/>
                <a:cs typeface="Times New Roman" pitchFamily="18" charset="0"/>
              </a:rPr>
              <a:t>Jahr</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Lippe</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Boenninghausen</a:t>
            </a:r>
            <a:r>
              <a:rPr lang="en-US" b="1" dirty="0" smtClean="0">
                <a:latin typeface="Times New Roman" pitchFamily="18" charset="0"/>
                <a:cs typeface="Times New Roman" pitchFamily="18" charset="0"/>
              </a:rPr>
              <a:t> in which the </a:t>
            </a:r>
            <a:r>
              <a:rPr lang="en-US" b="1" dirty="0" err="1" smtClean="0">
                <a:latin typeface="Times New Roman" pitchFamily="18" charset="0"/>
                <a:cs typeface="Times New Roman" pitchFamily="18" charset="0"/>
              </a:rPr>
              <a:t>provers</a:t>
            </a:r>
            <a:r>
              <a:rPr lang="en-US" b="1" dirty="0" smtClean="0">
                <a:latin typeface="Times New Roman" pitchFamily="18" charset="0"/>
                <a:cs typeface="Times New Roman" pitchFamily="18" charset="0"/>
              </a:rPr>
              <a:t> language was not followed and because of this the theme of the symptoms got changed</a:t>
            </a:r>
            <a:r>
              <a:rPr lang="en-US" b="1" dirty="0" smtClean="0"/>
              <a:t>.</a:t>
            </a:r>
            <a:r>
              <a:rPr lang="en-US" dirty="0" smtClean="0"/>
              <a:t/>
            </a:r>
            <a:br>
              <a:rPr lang="en-US" dirty="0" smtClean="0"/>
            </a:br>
            <a:endParaRPr lang="en-US" dirty="0"/>
          </a:p>
        </p:txBody>
      </p:sp>
    </p:spTree>
  </p:cSld>
  <p:clrMapOvr>
    <a:masterClrMapping/>
  </p:clrMapOvr>
  <p:transition spd="slow">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smtClean="0">
                <a:latin typeface="Berlin Sans FB Demi" pitchFamily="34" charset="0"/>
              </a:rPr>
              <a:t>CONCORDANCE REPERTORY</a:t>
            </a:r>
            <a:endParaRPr lang="en-US" b="1" dirty="0">
              <a:latin typeface="Berlin Sans FB Demi" pitchFamily="34" charset="0"/>
            </a:endParaRPr>
          </a:p>
        </p:txBody>
      </p:sp>
      <p:sp>
        <p:nvSpPr>
          <p:cNvPr id="3" name="Content Placeholder 2"/>
          <p:cNvSpPr>
            <a:spLocks noGrp="1"/>
          </p:cNvSpPr>
          <p:nvPr>
            <p:ph idx="1"/>
          </p:nvPr>
        </p:nvSpPr>
        <p:spPr>
          <a:xfrm>
            <a:off x="457200" y="1600200"/>
            <a:ext cx="8229600" cy="4724400"/>
          </a:xfrm>
        </p:spPr>
        <p:txBody>
          <a:bodyPr>
            <a:normAutofit fontScale="32500" lnSpcReduction="20000"/>
          </a:bodyPr>
          <a:lstStyle/>
          <a:p>
            <a:pPr>
              <a:lnSpc>
                <a:spcPct val="120000"/>
              </a:lnSpc>
              <a:buNone/>
            </a:pPr>
            <a:r>
              <a:rPr lang="en-US" dirty="0" smtClean="0"/>
              <a:t/>
            </a:r>
            <a:br>
              <a:rPr lang="en-US" dirty="0" smtClean="0"/>
            </a:br>
            <a:r>
              <a:rPr lang="en-US" sz="7200" b="1" dirty="0" smtClean="0">
                <a:latin typeface="Times New Roman" pitchFamily="18" charset="0"/>
                <a:cs typeface="Times New Roman" pitchFamily="18" charset="0"/>
              </a:rPr>
              <a:t>• Published in: </a:t>
            </a:r>
            <a:r>
              <a:rPr lang="en-US" sz="7200" b="1" dirty="0" smtClean="0">
                <a:solidFill>
                  <a:srgbClr val="C00000"/>
                </a:solidFill>
                <a:latin typeface="Times New Roman" pitchFamily="18" charset="0"/>
                <a:cs typeface="Times New Roman" pitchFamily="18" charset="0"/>
              </a:rPr>
              <a:t>1st edition- 1890</a:t>
            </a:r>
            <a:br>
              <a:rPr lang="en-US" sz="7200" b="1" dirty="0" smtClean="0">
                <a:solidFill>
                  <a:srgbClr val="C00000"/>
                </a:solidFill>
                <a:latin typeface="Times New Roman" pitchFamily="18" charset="0"/>
                <a:cs typeface="Times New Roman" pitchFamily="18" charset="0"/>
              </a:rPr>
            </a:br>
            <a:r>
              <a:rPr lang="en-US" sz="7200" b="1" dirty="0" smtClean="0">
                <a:solidFill>
                  <a:srgbClr val="C00000"/>
                </a:solidFill>
                <a:latin typeface="Times New Roman" pitchFamily="18" charset="0"/>
                <a:cs typeface="Times New Roman" pitchFamily="18" charset="0"/>
              </a:rPr>
              <a:t>                          2nd edition- 1892</a:t>
            </a:r>
          </a:p>
          <a:p>
            <a:pPr>
              <a:lnSpc>
                <a:spcPct val="120000"/>
              </a:lnSpc>
              <a:buNone/>
            </a:pPr>
            <a:r>
              <a:rPr lang="en-US" sz="7200" b="1" dirty="0" smtClean="0">
                <a:latin typeface="Times New Roman" pitchFamily="18" charset="0"/>
                <a:cs typeface="Times New Roman" pitchFamily="18" charset="0"/>
              </a:rPr>
              <a:t/>
            </a:r>
            <a:br>
              <a:rPr lang="en-US" sz="7200" b="1" dirty="0" smtClean="0">
                <a:latin typeface="Times New Roman" pitchFamily="18" charset="0"/>
                <a:cs typeface="Times New Roman" pitchFamily="18" charset="0"/>
              </a:rPr>
            </a:br>
            <a:r>
              <a:rPr lang="en-US" sz="7200" b="1" dirty="0" smtClean="0">
                <a:latin typeface="Times New Roman" pitchFamily="18" charset="0"/>
                <a:cs typeface="Times New Roman" pitchFamily="18" charset="0"/>
              </a:rPr>
              <a:t>• Title: </a:t>
            </a:r>
            <a:r>
              <a:rPr lang="en-US" sz="7200" b="1" dirty="0" smtClean="0">
                <a:solidFill>
                  <a:srgbClr val="C00000"/>
                </a:solidFill>
                <a:latin typeface="Times New Roman" pitchFamily="18" charset="0"/>
                <a:cs typeface="Times New Roman" pitchFamily="18" charset="0"/>
              </a:rPr>
              <a:t>Concordance Repertory of the Most Reliable Symptoms Found in the Homoeopathic </a:t>
            </a:r>
            <a:r>
              <a:rPr lang="en-US" sz="7200" b="1" dirty="0" err="1" smtClean="0">
                <a:solidFill>
                  <a:srgbClr val="C00000"/>
                </a:solidFill>
                <a:latin typeface="Times New Roman" pitchFamily="18" charset="0"/>
                <a:cs typeface="Times New Roman" pitchFamily="18" charset="0"/>
              </a:rPr>
              <a:t>Materia</a:t>
            </a:r>
            <a:r>
              <a:rPr lang="en-US" sz="7200" b="1" dirty="0" smtClean="0">
                <a:solidFill>
                  <a:srgbClr val="C00000"/>
                </a:solidFill>
                <a:latin typeface="Times New Roman" pitchFamily="18" charset="0"/>
                <a:cs typeface="Times New Roman" pitchFamily="18" charset="0"/>
              </a:rPr>
              <a:t> </a:t>
            </a:r>
            <a:r>
              <a:rPr lang="en-US" sz="7200" b="1" dirty="0" err="1" smtClean="0">
                <a:solidFill>
                  <a:srgbClr val="C00000"/>
                </a:solidFill>
                <a:latin typeface="Times New Roman" pitchFamily="18" charset="0"/>
                <a:cs typeface="Times New Roman" pitchFamily="18" charset="0"/>
              </a:rPr>
              <a:t>Medica</a:t>
            </a:r>
            <a:r>
              <a:rPr lang="en-US" sz="7200" b="1" dirty="0" smtClean="0">
                <a:solidFill>
                  <a:srgbClr val="C00000"/>
                </a:solidFill>
                <a:latin typeface="Times New Roman" pitchFamily="18" charset="0"/>
                <a:cs typeface="Times New Roman" pitchFamily="18" charset="0"/>
              </a:rPr>
              <a:t>.</a:t>
            </a:r>
          </a:p>
          <a:p>
            <a:pPr>
              <a:lnSpc>
                <a:spcPct val="120000"/>
              </a:lnSpc>
              <a:buNone/>
            </a:pPr>
            <a:r>
              <a:rPr lang="en-US" sz="7200" b="1" dirty="0" smtClean="0">
                <a:latin typeface="Times New Roman" pitchFamily="18" charset="0"/>
                <a:cs typeface="Times New Roman" pitchFamily="18" charset="0"/>
              </a:rPr>
              <a:t/>
            </a:r>
            <a:br>
              <a:rPr lang="en-US" sz="7200" b="1" dirty="0" smtClean="0">
                <a:latin typeface="Times New Roman" pitchFamily="18" charset="0"/>
                <a:cs typeface="Times New Roman" pitchFamily="18" charset="0"/>
              </a:rPr>
            </a:br>
            <a:r>
              <a:rPr lang="en-US" sz="7200" b="1" dirty="0" smtClean="0">
                <a:latin typeface="Times New Roman" pitchFamily="18" charset="0"/>
                <a:cs typeface="Times New Roman" pitchFamily="18" charset="0"/>
              </a:rPr>
              <a:t>• This is the large concordance repertory of </a:t>
            </a:r>
            <a:r>
              <a:rPr lang="en-US" sz="7200" b="1" dirty="0" smtClean="0">
                <a:solidFill>
                  <a:srgbClr val="C00000"/>
                </a:solidFill>
                <a:latin typeface="Times New Roman" pitchFamily="18" charset="0"/>
                <a:cs typeface="Times New Roman" pitchFamily="18" charset="0"/>
              </a:rPr>
              <a:t>6 volumes.</a:t>
            </a:r>
            <a:r>
              <a:rPr lang="en-US" sz="7200" b="1" dirty="0" smtClean="0">
                <a:latin typeface="Times New Roman" pitchFamily="18" charset="0"/>
                <a:cs typeface="Times New Roman" pitchFamily="18" charset="0"/>
              </a:rPr>
              <a:t> </a:t>
            </a:r>
          </a:p>
          <a:p>
            <a:pPr>
              <a:lnSpc>
                <a:spcPct val="120000"/>
              </a:lnSpc>
              <a:buNone/>
            </a:pPr>
            <a:r>
              <a:rPr lang="en-US" sz="7200" b="1" dirty="0" smtClean="0">
                <a:latin typeface="Times New Roman" pitchFamily="18" charset="0"/>
                <a:cs typeface="Times New Roman" pitchFamily="18" charset="0"/>
              </a:rPr>
              <a:t/>
            </a:r>
            <a:br>
              <a:rPr lang="en-US" sz="7200" b="1" dirty="0" smtClean="0">
                <a:latin typeface="Times New Roman" pitchFamily="18" charset="0"/>
                <a:cs typeface="Times New Roman" pitchFamily="18" charset="0"/>
              </a:rPr>
            </a:br>
            <a:r>
              <a:rPr lang="en-US" sz="7200" b="1" dirty="0" smtClean="0">
                <a:latin typeface="Times New Roman" pitchFamily="18" charset="0"/>
                <a:cs typeface="Times New Roman" pitchFamily="18" charset="0"/>
              </a:rPr>
              <a:t>• In this repertory the symptoms are </a:t>
            </a:r>
            <a:r>
              <a:rPr lang="en-US" sz="7200" b="1" dirty="0" smtClean="0">
                <a:solidFill>
                  <a:srgbClr val="C00000"/>
                </a:solidFill>
                <a:latin typeface="Times New Roman" pitchFamily="18" charset="0"/>
                <a:cs typeface="Times New Roman" pitchFamily="18" charset="0"/>
              </a:rPr>
              <a:t>arranged in alphabetical order </a:t>
            </a:r>
            <a:r>
              <a:rPr lang="en-US" sz="7200" b="1" dirty="0" smtClean="0">
                <a:latin typeface="Times New Roman" pitchFamily="18" charset="0"/>
                <a:cs typeface="Times New Roman" pitchFamily="18" charset="0"/>
              </a:rPr>
              <a:t>under each chapter.</a:t>
            </a:r>
            <a:endParaRPr lang="en-US" sz="7200" b="1" dirty="0">
              <a:latin typeface="Times New Roman" pitchFamily="18" charset="0"/>
              <a:cs typeface="Times New Roman" pitchFamily="18" charset="0"/>
            </a:endParaRPr>
          </a:p>
        </p:txBody>
      </p:sp>
    </p:spTree>
  </p:cSld>
  <p:clrMapOvr>
    <a:masterClrMapping/>
  </p:clrMapOvr>
  <p:transition spd="slow">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Berlin Sans FB Demi" pitchFamily="34" charset="0"/>
              </a:rPr>
              <a:t>INTRODUCTION</a:t>
            </a:r>
            <a:endParaRPr lang="en-US" b="1" dirty="0">
              <a:latin typeface="Berlin Sans FB Demi" pitchFamily="34" charset="0"/>
            </a:endParaRPr>
          </a:p>
        </p:txBody>
      </p:sp>
      <p:sp>
        <p:nvSpPr>
          <p:cNvPr id="3" name="Content Placeholder 2"/>
          <p:cNvSpPr>
            <a:spLocks noGrp="1"/>
          </p:cNvSpPr>
          <p:nvPr>
            <p:ph idx="1"/>
          </p:nvPr>
        </p:nvSpPr>
        <p:spPr>
          <a:xfrm>
            <a:off x="457200" y="1775191"/>
            <a:ext cx="8229600" cy="5082809"/>
          </a:xfrm>
        </p:spPr>
        <p:txBody>
          <a:bodyPr>
            <a:normAutofit lnSpcReduction="10000"/>
          </a:bodyPr>
          <a:lstStyle/>
          <a:p>
            <a:r>
              <a:rPr lang="en-US" b="1" dirty="0" smtClean="0">
                <a:latin typeface="Times New Roman" pitchFamily="18" charset="0"/>
                <a:cs typeface="Times New Roman" pitchFamily="18" charset="0"/>
              </a:rPr>
              <a:t>In preface author says there is a need it may be truthfully said an urgent demand for repertory which will enable the physician to find quickly and certainly ad desired symptom in the </a:t>
            </a:r>
            <a:r>
              <a:rPr lang="en-US" b="1" dirty="0" err="1" smtClean="0">
                <a:latin typeface="Times New Roman" pitchFamily="18" charset="0"/>
                <a:cs typeface="Times New Roman" pitchFamily="18" charset="0"/>
              </a:rPr>
              <a:t>materia</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medica</a:t>
            </a:r>
            <a:r>
              <a:rPr lang="en-US" b="1" dirty="0" smtClean="0">
                <a:latin typeface="Times New Roman" pitchFamily="18" charset="0"/>
                <a:cs typeface="Times New Roman" pitchFamily="18" charset="0"/>
              </a:rPr>
              <a:t> together with the indicated remedy. </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The concordance repertory is designed to supply this demand.</a:t>
            </a:r>
            <a:br>
              <a:rPr lang="en-US" b="1" dirty="0" smtClean="0">
                <a:latin typeface="Times New Roman" pitchFamily="18" charset="0"/>
                <a:cs typeface="Times New Roman" pitchFamily="18" charset="0"/>
              </a:rPr>
            </a:br>
            <a:endParaRPr lang="en-US" b="1" dirty="0">
              <a:latin typeface="Times New Roman" pitchFamily="18" charset="0"/>
              <a:cs typeface="Times New Roman" pitchFamily="18" charset="0"/>
            </a:endParaRPr>
          </a:p>
        </p:txBody>
      </p:sp>
    </p:spTree>
  </p:cSld>
  <p:clrMapOvr>
    <a:masterClrMapping/>
  </p:clrMapOvr>
  <p:transition spd="slow">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38800"/>
          </a:xfrm>
        </p:spPr>
        <p:txBody>
          <a:bodyPr/>
          <a:lstStyle/>
          <a:p>
            <a:r>
              <a:rPr lang="en-US" dirty="0" smtClean="0"/>
              <a:t> </a:t>
            </a:r>
            <a:r>
              <a:rPr lang="en-US" b="1" dirty="0" smtClean="0">
                <a:latin typeface="Times New Roman" pitchFamily="18" charset="0"/>
                <a:cs typeface="Times New Roman" pitchFamily="18" charset="0"/>
              </a:rPr>
              <a:t>The idea which finally gave origin to the work presented itself in the autumn of 1876.</a:t>
            </a:r>
            <a:br>
              <a:rPr lang="en-US" b="1" dirty="0" smtClean="0">
                <a:latin typeface="Times New Roman" pitchFamily="18" charset="0"/>
                <a:cs typeface="Times New Roman" pitchFamily="18" charset="0"/>
              </a:rPr>
            </a:br>
            <a:endParaRPr lang="en-US" b="1" dirty="0" smtClean="0">
              <a:latin typeface="Times New Roman" pitchFamily="18" charset="0"/>
              <a:cs typeface="Times New Roman" pitchFamily="18" charset="0"/>
            </a:endParaRP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He was looking for particular symptom, </a:t>
            </a:r>
            <a:r>
              <a:rPr lang="en-US" b="1" dirty="0" err="1" smtClean="0">
                <a:latin typeface="Times New Roman" pitchFamily="18" charset="0"/>
                <a:cs typeface="Times New Roman" pitchFamily="18" charset="0"/>
              </a:rPr>
              <a:t>i.e</a:t>
            </a:r>
            <a:r>
              <a:rPr lang="en-US" b="1" dirty="0" smtClean="0">
                <a:latin typeface="Times New Roman" pitchFamily="18" charset="0"/>
                <a:cs typeface="Times New Roman" pitchFamily="18" charset="0"/>
              </a:rPr>
              <a:t> “constant dull frontal head ache worse in the temples with aching in ht umbilicus”. This made it difficult to find. </a:t>
            </a:r>
            <a:r>
              <a:rPr lang="en-US" dirty="0" smtClean="0"/>
              <a:t/>
            </a:r>
            <a:br>
              <a:rPr lang="en-US" dirty="0" smtClean="0"/>
            </a:br>
            <a:endParaRPr lang="en-US" dirty="0"/>
          </a:p>
        </p:txBody>
      </p:sp>
    </p:spTree>
  </p:cSld>
  <p:clrMapOvr>
    <a:masterClrMapping/>
  </p:clrMapOvr>
  <p:transition spd="slow">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lstStyle/>
          <a:p>
            <a:r>
              <a:rPr lang="en-US" dirty="0" smtClean="0"/>
              <a:t> </a:t>
            </a:r>
            <a:r>
              <a:rPr lang="en-US" b="1" dirty="0" smtClean="0">
                <a:latin typeface="Times New Roman" pitchFamily="18" charset="0"/>
                <a:cs typeface="Times New Roman" pitchFamily="18" charset="0"/>
              </a:rPr>
              <a:t>After weary search author exclaimed if we only had repertory arranged on the plan of </a:t>
            </a:r>
            <a:r>
              <a:rPr lang="en-US" b="1" dirty="0" err="1" smtClean="0">
                <a:latin typeface="Times New Roman" pitchFamily="18" charset="0"/>
                <a:cs typeface="Times New Roman" pitchFamily="18" charset="0"/>
              </a:rPr>
              <a:t>cruden’s</a:t>
            </a:r>
            <a:r>
              <a:rPr lang="en-US" b="1" dirty="0" smtClean="0">
                <a:latin typeface="Times New Roman" pitchFamily="18" charset="0"/>
                <a:cs typeface="Times New Roman" pitchFamily="18" charset="0"/>
              </a:rPr>
              <a:t> concordance of the Bible. It would have been necessary only to refer the letter U and under umbilicus, find at once. </a:t>
            </a:r>
          </a:p>
          <a:p>
            <a:pPr>
              <a:buNone/>
            </a:pPr>
            <a:endParaRPr lang="en-US" b="1" dirty="0" smtClean="0">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These massive volumes were the end products of that desire</a:t>
            </a:r>
            <a:endParaRPr lang="en-US" b="1" dirty="0">
              <a:latin typeface="Times New Roman" pitchFamily="18" charset="0"/>
              <a:cs typeface="Times New Roman" pitchFamily="18" charset="0"/>
            </a:endParaRPr>
          </a:p>
        </p:txBody>
      </p:sp>
    </p:spTree>
  </p:cSld>
  <p:clrMapOvr>
    <a:masterClrMapping/>
  </p:clrMapOvr>
  <p:transition spd="slow">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Berlin Sans FB Demi" pitchFamily="34" charset="0"/>
              </a:rPr>
              <a:t>ARRANGEMENT OF CHAPTERS</a:t>
            </a:r>
            <a:r>
              <a:rPr lang="en-US" dirty="0" smtClean="0"/>
              <a:t> </a:t>
            </a:r>
            <a:endParaRPr lang="en-US" dirty="0"/>
          </a:p>
        </p:txBody>
      </p:sp>
      <p:sp>
        <p:nvSpPr>
          <p:cNvPr id="3" name="Content Placeholder 2"/>
          <p:cNvSpPr>
            <a:spLocks noGrp="1"/>
          </p:cNvSpPr>
          <p:nvPr>
            <p:ph idx="1"/>
          </p:nvPr>
        </p:nvSpPr>
        <p:spPr>
          <a:xfrm>
            <a:off x="533400" y="1981200"/>
            <a:ext cx="8229600" cy="3429000"/>
          </a:xfrm>
        </p:spPr>
        <p:txBody>
          <a:bodyPr/>
          <a:lstStyle/>
          <a:p>
            <a:pPr>
              <a:buNone/>
            </a:pPr>
            <a:r>
              <a:rPr lang="en-US" dirty="0" smtClean="0"/>
              <a:t/>
            </a:r>
            <a:br>
              <a:rPr lang="en-US" dirty="0" smtClean="0"/>
            </a:br>
            <a:r>
              <a:rPr lang="en-US" b="1" dirty="0" smtClean="0">
                <a:latin typeface="Times New Roman" pitchFamily="18" charset="0"/>
                <a:cs typeface="Times New Roman" pitchFamily="18" charset="0"/>
              </a:rPr>
              <a:t>There are 6 volumes and arrangement of chapter under each volume as follows.</a:t>
            </a:r>
            <a:endParaRPr lang="en-US" b="1" dirty="0">
              <a:latin typeface="Times New Roman" pitchFamily="18" charset="0"/>
              <a:cs typeface="Times New Roman" pitchFamily="18" charset="0"/>
            </a:endParaRPr>
          </a:p>
        </p:txBody>
      </p:sp>
    </p:spTree>
  </p:cSld>
  <p:clrMapOvr>
    <a:masterClrMapping/>
  </p:clrMapOvr>
  <p:transition spd="slow">
    <p:fade thruBlk="1"/>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TotalTime>
  <Words>970</Words>
  <Application>Microsoft Office PowerPoint</Application>
  <PresentationFormat>On-screen Show (4:3)</PresentationFormat>
  <Paragraphs>152</Paragraphs>
  <Slides>37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Algerian</vt:lpstr>
      <vt:lpstr>Arial</vt:lpstr>
      <vt:lpstr>Berlin Sans FB Demi</vt:lpstr>
      <vt:lpstr>Calibri</vt:lpstr>
      <vt:lpstr>Chiller</vt:lpstr>
      <vt:lpstr>Times New Roman</vt:lpstr>
      <vt:lpstr>Office Theme</vt:lpstr>
      <vt:lpstr>THE CONCORDANCE REPERTORY OF THE CHARACTERISTIC SYMPTOMS OF OUR MATERIA MEDICA   William. D. Gentry</vt:lpstr>
      <vt:lpstr>CONCORDANCE</vt:lpstr>
      <vt:lpstr>PowerPoint Presentation</vt:lpstr>
      <vt:lpstr>AUTHOR</vt:lpstr>
      <vt:lpstr>CONCORDANCE REPERTORY</vt:lpstr>
      <vt:lpstr>INTRODUCTION</vt:lpstr>
      <vt:lpstr>PowerPoint Presentation</vt:lpstr>
      <vt:lpstr>PowerPoint Presentation</vt:lpstr>
      <vt:lpstr>ARRANGEMENT OF CHAPTERS </vt:lpstr>
      <vt:lpstr>VOLUME 1 : INCLUDES [ 835 PAGES ]</vt:lpstr>
      <vt:lpstr>VOLUME 2 : [ HAS 889 PAGES ]</vt:lpstr>
      <vt:lpstr>VOLUME 3 :  [ 930 PAGES ]</vt:lpstr>
      <vt:lpstr>VOLUME 4 : [ 976 PAGES ]</vt:lpstr>
      <vt:lpstr>VOLUME 5 : [ 956 PAGES ]</vt:lpstr>
      <vt:lpstr>VOLUME 6 : [ 908 PAGES ]</vt:lpstr>
      <vt:lpstr>PLAN AND CONSTRUCTION</vt:lpstr>
      <vt:lpstr>PREFACE </vt:lpstr>
      <vt:lpstr>The rules adopted for the preparation of the work — are</vt:lpstr>
      <vt:lpstr>PowerPoint Presentation</vt:lpstr>
      <vt:lpstr>PowerPoint Presentation</vt:lpstr>
      <vt:lpstr>METHOD OF SEARCHING RUBRICS</vt:lpstr>
      <vt:lpstr>PowerPoint Presentation</vt:lpstr>
      <vt:lpstr>PowerPoint Presentation</vt:lpstr>
      <vt:lpstr>PowerPoint Presentation</vt:lpstr>
      <vt:lpstr>PowerPoint Presentation</vt:lpstr>
      <vt:lpstr>PowerPoint Presentation</vt:lpstr>
      <vt:lpstr>PowerPoint Presentation</vt:lpstr>
      <vt:lpstr>LIST OF ABBREVIATIONS OF MEDICINES </vt:lpstr>
      <vt:lpstr>PowerPoint Presentation</vt:lpstr>
      <vt:lpstr>GRADATION</vt:lpstr>
      <vt:lpstr>CHAPTERS</vt:lpstr>
      <vt:lpstr>PowerPoint Presentation</vt:lpstr>
      <vt:lpstr>MERITS OF THE BOOK </vt:lpstr>
      <vt:lpstr>PowerPoint Presentation</vt:lpstr>
      <vt:lpstr>DEMERITS</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Thahi</dc:creator>
  <cp:lastModifiedBy>Lib Lab One</cp:lastModifiedBy>
  <cp:revision>26</cp:revision>
  <dcterms:created xsi:type="dcterms:W3CDTF">2016-01-14T06:14:19Z</dcterms:created>
  <dcterms:modified xsi:type="dcterms:W3CDTF">2019-12-30T03:18:41Z</dcterms:modified>
</cp:coreProperties>
</file>